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53"/>
  </p:handoutMasterIdLst>
  <p:sldIdLst>
    <p:sldId id="256" r:id="rId2"/>
    <p:sldId id="257" r:id="rId3"/>
    <p:sldId id="301" r:id="rId4"/>
    <p:sldId id="286" r:id="rId5"/>
    <p:sldId id="302" r:id="rId6"/>
    <p:sldId id="260" r:id="rId7"/>
    <p:sldId id="281" r:id="rId8"/>
    <p:sldId id="261" r:id="rId9"/>
    <p:sldId id="262" r:id="rId10"/>
    <p:sldId id="304" r:id="rId11"/>
    <p:sldId id="264" r:id="rId12"/>
    <p:sldId id="265" r:id="rId13"/>
    <p:sldId id="305" r:id="rId14"/>
    <p:sldId id="266" r:id="rId15"/>
    <p:sldId id="273" r:id="rId16"/>
    <p:sldId id="306" r:id="rId17"/>
    <p:sldId id="290" r:id="rId18"/>
    <p:sldId id="291" r:id="rId19"/>
    <p:sldId id="267" r:id="rId20"/>
    <p:sldId id="283" r:id="rId21"/>
    <p:sldId id="284" r:id="rId22"/>
    <p:sldId id="285" r:id="rId23"/>
    <p:sldId id="268" r:id="rId24"/>
    <p:sldId id="274" r:id="rId25"/>
    <p:sldId id="292" r:id="rId26"/>
    <p:sldId id="269" r:id="rId27"/>
    <p:sldId id="270" r:id="rId28"/>
    <p:sldId id="293" r:id="rId29"/>
    <p:sldId id="294" r:id="rId30"/>
    <p:sldId id="295" r:id="rId31"/>
    <p:sldId id="296" r:id="rId32"/>
    <p:sldId id="297" r:id="rId33"/>
    <p:sldId id="271" r:id="rId34"/>
    <p:sldId id="272" r:id="rId35"/>
    <p:sldId id="298" r:id="rId36"/>
    <p:sldId id="282" r:id="rId37"/>
    <p:sldId id="258" r:id="rId38"/>
    <p:sldId id="308" r:id="rId39"/>
    <p:sldId id="307" r:id="rId40"/>
    <p:sldId id="276" r:id="rId41"/>
    <p:sldId id="309" r:id="rId42"/>
    <p:sldId id="310" r:id="rId43"/>
    <p:sldId id="279" r:id="rId44"/>
    <p:sldId id="311" r:id="rId45"/>
    <p:sldId id="312" r:id="rId46"/>
    <p:sldId id="313" r:id="rId47"/>
    <p:sldId id="314" r:id="rId48"/>
    <p:sldId id="299" r:id="rId49"/>
    <p:sldId id="315" r:id="rId50"/>
    <p:sldId id="317" r:id="rId51"/>
    <p:sldId id="277" r:id="rId5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>
        <p:scale>
          <a:sx n="57" d="100"/>
          <a:sy n="57" d="100"/>
        </p:scale>
        <p:origin x="-212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F43CE45-B3AD-429C-A4A1-447C1B505A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BF875-4C99-422F-BE10-E11B83AA4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7975-6ED4-4F95-8AFC-156392ED4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DF697-DFF6-4247-869D-9EAC9F34C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3A8E-56A5-44C5-AE97-44B22B60B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B52F-049C-4A49-A70B-724DA8028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0073-5CF5-4A7D-A845-CCAEB1729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FF7BF-0764-42DB-8067-C597AB720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85500-D13B-4304-94D1-E5ADBAECC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42034-E517-4AE4-9490-A7FDE074E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AE342-46D3-4321-BD50-A555545C8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C3705-FB99-40D5-ACD5-2F3981CCE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193AF-6C9D-4061-81FB-EF6FA77BD8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7848600" cy="2743200"/>
          </a:xfrm>
        </p:spPr>
        <p:txBody>
          <a:bodyPr/>
          <a:lstStyle/>
          <a:p>
            <a:r>
              <a:rPr lang="en-US" sz="9600" b="1" u="sng" dirty="0"/>
              <a:t>Organic Chemistry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477000" y="685800"/>
          <a:ext cx="2667000" cy="2497138"/>
        </p:xfrm>
        <a:graphic>
          <a:graphicData uri="http://schemas.openxmlformats.org/presentationml/2006/ole">
            <p:oleObj spid="_x0000_s2052" name="Clip" r:id="rId3" imgW="4218480" imgH="3951360" progId="MS_ClipArt_Gallery.2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2362200"/>
          </a:xfrm>
        </p:spPr>
        <p:txBody>
          <a:bodyPr/>
          <a:lstStyle/>
          <a:p>
            <a:pPr marL="798513" lvl="1" indent="-334963">
              <a:spcBef>
                <a:spcPct val="25000"/>
              </a:spcBef>
            </a:pPr>
            <a:r>
              <a:rPr lang="en-US" sz="4000"/>
              <a:t>The monosaccharides glucose and fructose are isomers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4000"/>
              <a:t>contain the same atoms but in different arrangements</a:t>
            </a:r>
          </a:p>
        </p:txBody>
      </p:sp>
      <p:sp>
        <p:nvSpPr>
          <p:cNvPr id="5529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2438400" y="2895600"/>
            <a:ext cx="4051300" cy="3806825"/>
            <a:chOff x="2513" y="1700"/>
            <a:chExt cx="2552" cy="2398"/>
          </a:xfrm>
        </p:grpSpPr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6" y="1700"/>
              <a:ext cx="2283" cy="2100"/>
            </a:xfrm>
            <a:prstGeom prst="rect">
              <a:avLst/>
            </a:prstGeom>
            <a:noFill/>
          </p:spPr>
        </p:pic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823" y="2286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2830" y="2584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2830" y="2882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2830" y="3189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2830" y="347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4512" y="1996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4512" y="259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4517" y="2891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4512" y="3189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4517" y="348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2640" y="181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3" name="Text Box 17"/>
            <p:cNvSpPr txBox="1">
              <a:spLocks noChangeArrowheads="1"/>
            </p:cNvSpPr>
            <p:nvPr/>
          </p:nvSpPr>
          <p:spPr bwMode="auto">
            <a:xfrm>
              <a:off x="2581" y="2279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4" name="Text Box 18"/>
            <p:cNvSpPr txBox="1">
              <a:spLocks noChangeArrowheads="1"/>
            </p:cNvSpPr>
            <p:nvPr/>
          </p:nvSpPr>
          <p:spPr bwMode="auto">
            <a:xfrm>
              <a:off x="3071" y="2576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>
              <a:off x="2589" y="2884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2627" y="3171"/>
              <a:ext cx="1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2622" y="3480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2868" y="3757"/>
              <a:ext cx="1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19" name="Text Box 23"/>
            <p:cNvSpPr txBox="1">
              <a:spLocks noChangeArrowheads="1"/>
            </p:cNvSpPr>
            <p:nvPr/>
          </p:nvSpPr>
          <p:spPr bwMode="auto">
            <a:xfrm>
              <a:off x="4554" y="3774"/>
              <a:ext cx="1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0" name="Text Box 24"/>
            <p:cNvSpPr txBox="1">
              <a:spLocks noChangeArrowheads="1"/>
            </p:cNvSpPr>
            <p:nvPr/>
          </p:nvSpPr>
          <p:spPr bwMode="auto">
            <a:xfrm>
              <a:off x="4293" y="3497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1" name="Text Box 25"/>
            <p:cNvSpPr txBox="1">
              <a:spLocks noChangeArrowheads="1"/>
            </p:cNvSpPr>
            <p:nvPr/>
          </p:nvSpPr>
          <p:spPr bwMode="auto">
            <a:xfrm>
              <a:off x="4288" y="3198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2" name="Text Box 26"/>
            <p:cNvSpPr txBox="1">
              <a:spLocks noChangeArrowheads="1"/>
            </p:cNvSpPr>
            <p:nvPr/>
          </p:nvSpPr>
          <p:spPr bwMode="auto">
            <a:xfrm>
              <a:off x="4293" y="2894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3" name="Text Box 27"/>
            <p:cNvSpPr txBox="1">
              <a:spLocks noChangeArrowheads="1"/>
            </p:cNvSpPr>
            <p:nvPr/>
          </p:nvSpPr>
          <p:spPr bwMode="auto">
            <a:xfrm>
              <a:off x="4191" y="2597"/>
              <a:ext cx="2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HO</a:t>
              </a:r>
            </a:p>
          </p:txBody>
        </p:sp>
        <p:sp>
          <p:nvSpPr>
            <p:cNvPr id="55324" name="Text Box 28"/>
            <p:cNvSpPr txBox="1">
              <a:spLocks noChangeArrowheads="1"/>
            </p:cNvSpPr>
            <p:nvPr/>
          </p:nvSpPr>
          <p:spPr bwMode="auto">
            <a:xfrm>
              <a:off x="4299" y="1997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4542" y="1725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6" name="Text Box 30"/>
            <p:cNvSpPr txBox="1">
              <a:spLocks noChangeArrowheads="1"/>
            </p:cNvSpPr>
            <p:nvPr/>
          </p:nvSpPr>
          <p:spPr bwMode="auto">
            <a:xfrm>
              <a:off x="4791" y="2597"/>
              <a:ext cx="1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55327" name="Text Box 31"/>
            <p:cNvSpPr txBox="1">
              <a:spLocks noChangeArrowheads="1"/>
            </p:cNvSpPr>
            <p:nvPr/>
          </p:nvSpPr>
          <p:spPr bwMode="auto">
            <a:xfrm>
              <a:off x="2818" y="1997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28" name="Text Box 32"/>
            <p:cNvSpPr txBox="1">
              <a:spLocks noChangeArrowheads="1"/>
            </p:cNvSpPr>
            <p:nvPr/>
          </p:nvSpPr>
          <p:spPr bwMode="auto">
            <a:xfrm>
              <a:off x="3033" y="1792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5329" name="Text Box 33"/>
            <p:cNvSpPr txBox="1">
              <a:spLocks noChangeArrowheads="1"/>
            </p:cNvSpPr>
            <p:nvPr/>
          </p:nvSpPr>
          <p:spPr bwMode="auto">
            <a:xfrm>
              <a:off x="2513" y="2576"/>
              <a:ext cx="2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HO</a:t>
              </a:r>
            </a:p>
          </p:txBody>
        </p:sp>
        <p:sp>
          <p:nvSpPr>
            <p:cNvPr id="55330" name="Text Box 34"/>
            <p:cNvSpPr txBox="1">
              <a:spLocks noChangeArrowheads="1"/>
            </p:cNvSpPr>
            <p:nvPr/>
          </p:nvSpPr>
          <p:spPr bwMode="auto">
            <a:xfrm>
              <a:off x="3064" y="2869"/>
              <a:ext cx="3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1" name="Text Box 35"/>
            <p:cNvSpPr txBox="1">
              <a:spLocks noChangeArrowheads="1"/>
            </p:cNvSpPr>
            <p:nvPr/>
          </p:nvSpPr>
          <p:spPr bwMode="auto">
            <a:xfrm>
              <a:off x="3064" y="2274"/>
              <a:ext cx="3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2" name="Text Box 36"/>
            <p:cNvSpPr txBox="1">
              <a:spLocks noChangeArrowheads="1"/>
            </p:cNvSpPr>
            <p:nvPr/>
          </p:nvSpPr>
          <p:spPr bwMode="auto">
            <a:xfrm>
              <a:off x="3064" y="3173"/>
              <a:ext cx="3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3070" y="3476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4" name="Text Box 38"/>
            <p:cNvSpPr txBox="1">
              <a:spLocks noChangeArrowheads="1"/>
            </p:cNvSpPr>
            <p:nvPr/>
          </p:nvSpPr>
          <p:spPr bwMode="auto">
            <a:xfrm>
              <a:off x="4744" y="3497"/>
              <a:ext cx="2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5" name="Text Box 39"/>
            <p:cNvSpPr txBox="1">
              <a:spLocks noChangeArrowheads="1"/>
            </p:cNvSpPr>
            <p:nvPr/>
          </p:nvSpPr>
          <p:spPr bwMode="auto">
            <a:xfrm>
              <a:off x="4750" y="3192"/>
              <a:ext cx="3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4744" y="2894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37" name="Text Box 41"/>
            <p:cNvSpPr txBox="1">
              <a:spLocks noChangeArrowheads="1"/>
            </p:cNvSpPr>
            <p:nvPr/>
          </p:nvSpPr>
          <p:spPr bwMode="auto">
            <a:xfrm>
              <a:off x="4513" y="2299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4813" y="2299"/>
              <a:ext cx="1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55339" name="Text Box 43"/>
            <p:cNvSpPr txBox="1">
              <a:spLocks noChangeArrowheads="1"/>
            </p:cNvSpPr>
            <p:nvPr/>
          </p:nvSpPr>
          <p:spPr bwMode="auto">
            <a:xfrm>
              <a:off x="4748" y="1997"/>
              <a:ext cx="2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55340" name="Text Box 44"/>
            <p:cNvSpPr txBox="1">
              <a:spLocks noChangeArrowheads="1"/>
            </p:cNvSpPr>
            <p:nvPr/>
          </p:nvSpPr>
          <p:spPr bwMode="auto">
            <a:xfrm>
              <a:off x="2679" y="3940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Glucose</a:t>
              </a:r>
            </a:p>
          </p:txBody>
        </p:sp>
        <p:sp>
          <p:nvSpPr>
            <p:cNvPr id="55341" name="Text Box 45"/>
            <p:cNvSpPr txBox="1">
              <a:spLocks noChangeArrowheads="1"/>
            </p:cNvSpPr>
            <p:nvPr/>
          </p:nvSpPr>
          <p:spPr bwMode="auto">
            <a:xfrm>
              <a:off x="4371" y="3944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Fructose</a:t>
              </a:r>
            </a:p>
          </p:txBody>
        </p:sp>
      </p:grp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1943100" y="6224588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3.4B</a:t>
            </a: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9600" b="1" u="sng"/>
              <a:t>Disaccharide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5000" dirty="0" smtClean="0"/>
              <a:t>2 </a:t>
            </a:r>
            <a:r>
              <a:rPr lang="en-US" sz="5000" dirty="0" err="1"/>
              <a:t>monosaccharides</a:t>
            </a:r>
            <a:r>
              <a:rPr lang="en-US" sz="5000" dirty="0"/>
              <a:t> bonded together</a:t>
            </a:r>
          </a:p>
          <a:p>
            <a:r>
              <a:rPr lang="en-US" sz="5000" dirty="0" smtClean="0"/>
              <a:t>C</a:t>
            </a:r>
            <a:r>
              <a:rPr lang="en-US" sz="5000" baseline="-25000" dirty="0" smtClean="0"/>
              <a:t>12</a:t>
            </a:r>
            <a:r>
              <a:rPr lang="en-US" sz="5000" dirty="0" smtClean="0"/>
              <a:t>H</a:t>
            </a:r>
            <a:r>
              <a:rPr lang="en-US" sz="5000" baseline="-25000" dirty="0" smtClean="0"/>
              <a:t>22</a:t>
            </a:r>
            <a:r>
              <a:rPr lang="en-US" sz="5000" dirty="0" smtClean="0"/>
              <a:t>O</a:t>
            </a:r>
            <a:r>
              <a:rPr lang="en-US" sz="5000" baseline="-25000" dirty="0" smtClean="0"/>
              <a:t>11</a:t>
            </a:r>
            <a:endParaRPr lang="en-US" sz="5000" dirty="0"/>
          </a:p>
          <a:p>
            <a:r>
              <a:rPr lang="en-US" sz="5000" dirty="0"/>
              <a:t>Sucrose, Lactose, </a:t>
            </a:r>
            <a:r>
              <a:rPr lang="en-US" sz="5000" dirty="0" smtClean="0"/>
              <a:t>Maltose</a:t>
            </a:r>
          </a:p>
          <a:p>
            <a:pPr lvl="1"/>
            <a:r>
              <a:rPr lang="en-US" sz="4000" b="1" dirty="0" smtClean="0"/>
              <a:t>Sucrose</a:t>
            </a:r>
            <a:r>
              <a:rPr lang="en-US" sz="4000" dirty="0" smtClean="0"/>
              <a:t> = glucose + fructose</a:t>
            </a:r>
          </a:p>
          <a:p>
            <a:pPr lvl="1"/>
            <a:r>
              <a:rPr lang="en-US" sz="4000" b="1" dirty="0" smtClean="0"/>
              <a:t>Lactose</a:t>
            </a:r>
            <a:r>
              <a:rPr lang="en-US" sz="4000" dirty="0" smtClean="0"/>
              <a:t> = glucose + </a:t>
            </a:r>
            <a:r>
              <a:rPr lang="en-US" sz="4000" dirty="0" err="1" smtClean="0"/>
              <a:t>galactose</a:t>
            </a:r>
            <a:endParaRPr lang="en-US" sz="4000" dirty="0" smtClean="0"/>
          </a:p>
          <a:p>
            <a:pPr lvl="1"/>
            <a:r>
              <a:rPr lang="en-US" sz="4000" b="1" dirty="0" smtClean="0"/>
              <a:t>Maltose</a:t>
            </a:r>
            <a:r>
              <a:rPr lang="en-US" sz="4000" dirty="0" smtClean="0"/>
              <a:t> = glucose + glucose</a:t>
            </a:r>
          </a:p>
          <a:p>
            <a:pPr lvl="1"/>
            <a:endParaRPr lang="en-US" sz="4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898650" y="2895600"/>
            <a:ext cx="4730750" cy="3903663"/>
            <a:chOff x="2563" y="2035"/>
            <a:chExt cx="1877" cy="1968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1" y="2177"/>
              <a:ext cx="1731" cy="1730"/>
            </a:xfrm>
            <a:prstGeom prst="rect">
              <a:avLst/>
            </a:prstGeom>
            <a:noFill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729" y="2685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574" y="2257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729" y="2292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125" y="2262"/>
              <a:ext cx="11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2970" y="2437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3566" y="2479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3743" y="2254"/>
              <a:ext cx="11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126" y="2427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298" y="2263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3903" y="2693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712" y="3298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2877" y="3723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2867" y="3335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3107" y="3478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3277" y="3289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3622" y="3283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3786" y="3334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3781" y="3727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4026" y="3473"/>
              <a:ext cx="10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4184" y="3289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3095" y="3727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4045" y="3727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4174" y="3533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3801" y="3473"/>
              <a:ext cx="1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2877" y="3473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2709" y="3542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HO</a:t>
              </a:r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3108" y="3227"/>
              <a:ext cx="11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4016" y="3221"/>
              <a:ext cx="11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3452" y="3521"/>
              <a:ext cx="11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3888" y="2433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4136" y="2693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0" name="Text Box 36"/>
            <p:cNvSpPr txBox="1">
              <a:spLocks noChangeArrowheads="1"/>
            </p:cNvSpPr>
            <p:nvPr/>
          </p:nvSpPr>
          <p:spPr bwMode="auto">
            <a:xfrm>
              <a:off x="4291" y="2495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2729" y="2035"/>
              <a:ext cx="24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CH</a:t>
              </a:r>
              <a:r>
                <a:rPr lang="en-US" sz="1000" baseline="-25000">
                  <a:latin typeface="Arial" charset="0"/>
                </a:rPr>
                <a:t>2</a:t>
              </a:r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3947" y="2050"/>
              <a:ext cx="24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CH</a:t>
              </a:r>
              <a:r>
                <a:rPr lang="en-US" sz="1000" baseline="-25000">
                  <a:latin typeface="Arial" charset="0"/>
                </a:rPr>
                <a:t>2</a:t>
              </a:r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3" name="Text Box 39"/>
            <p:cNvSpPr txBox="1">
              <a:spLocks noChangeArrowheads="1"/>
            </p:cNvSpPr>
            <p:nvPr/>
          </p:nvSpPr>
          <p:spPr bwMode="auto">
            <a:xfrm>
              <a:off x="2913" y="3081"/>
              <a:ext cx="24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CH</a:t>
              </a:r>
              <a:r>
                <a:rPr lang="en-US" sz="1000" baseline="-25000">
                  <a:latin typeface="Arial" charset="0"/>
                </a:rPr>
                <a:t>2</a:t>
              </a:r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4" name="Text Box 40"/>
            <p:cNvSpPr txBox="1">
              <a:spLocks noChangeArrowheads="1"/>
            </p:cNvSpPr>
            <p:nvPr/>
          </p:nvSpPr>
          <p:spPr bwMode="auto">
            <a:xfrm>
              <a:off x="3817" y="3081"/>
              <a:ext cx="24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CH</a:t>
              </a:r>
              <a:r>
                <a:rPr lang="en-US" sz="1000" baseline="-25000">
                  <a:latin typeface="Arial" charset="0"/>
                </a:rPr>
                <a:t>2</a:t>
              </a:r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3695" y="2910"/>
              <a:ext cx="16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  <a:r>
                <a:rPr lang="en-US" sz="1000" baseline="-25000">
                  <a:latin typeface="Arial" charset="0"/>
                </a:rPr>
                <a:t>2</a:t>
              </a:r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306" name="Text Box 42"/>
            <p:cNvSpPr txBox="1">
              <a:spLocks noChangeArrowheads="1"/>
            </p:cNvSpPr>
            <p:nvPr/>
          </p:nvSpPr>
          <p:spPr bwMode="auto">
            <a:xfrm>
              <a:off x="2991" y="2689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07" name="Text Box 43"/>
            <p:cNvSpPr txBox="1">
              <a:spLocks noChangeArrowheads="1"/>
            </p:cNvSpPr>
            <p:nvPr/>
          </p:nvSpPr>
          <p:spPr bwMode="auto">
            <a:xfrm>
              <a:off x="2563" y="2492"/>
              <a:ext cx="1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HO</a:t>
              </a:r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2964" y="2183"/>
              <a:ext cx="11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309" name="Text Box 45"/>
            <p:cNvSpPr txBox="1">
              <a:spLocks noChangeArrowheads="1"/>
            </p:cNvSpPr>
            <p:nvPr/>
          </p:nvSpPr>
          <p:spPr bwMode="auto">
            <a:xfrm>
              <a:off x="3247" y="2475"/>
              <a:ext cx="14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  <p:sp>
          <p:nvSpPr>
            <p:cNvPr id="11310" name="Text Box 46"/>
            <p:cNvSpPr txBox="1">
              <a:spLocks noChangeArrowheads="1"/>
            </p:cNvSpPr>
            <p:nvPr/>
          </p:nvSpPr>
          <p:spPr bwMode="auto">
            <a:xfrm>
              <a:off x="3648" y="2473"/>
              <a:ext cx="11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311" name="Text Box 47"/>
            <p:cNvSpPr txBox="1">
              <a:spLocks noChangeArrowheads="1"/>
            </p:cNvSpPr>
            <p:nvPr/>
          </p:nvSpPr>
          <p:spPr bwMode="auto">
            <a:xfrm>
              <a:off x="3902" y="2288"/>
              <a:ext cx="11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H</a:t>
              </a:r>
            </a:p>
          </p:txBody>
        </p:sp>
        <p:sp>
          <p:nvSpPr>
            <p:cNvPr id="11312" name="Text Box 48"/>
            <p:cNvSpPr txBox="1">
              <a:spLocks noChangeArrowheads="1"/>
            </p:cNvSpPr>
            <p:nvPr/>
          </p:nvSpPr>
          <p:spPr bwMode="auto">
            <a:xfrm>
              <a:off x="2823" y="2780"/>
              <a:ext cx="2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Glucose</a:t>
              </a:r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3983" y="2786"/>
              <a:ext cx="25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Glucose</a:t>
              </a:r>
            </a:p>
          </p:txBody>
        </p:sp>
        <p:sp>
          <p:nvSpPr>
            <p:cNvPr id="11314" name="Text Box 50"/>
            <p:cNvSpPr txBox="1">
              <a:spLocks noChangeArrowheads="1"/>
            </p:cNvSpPr>
            <p:nvPr/>
          </p:nvSpPr>
          <p:spPr bwMode="auto">
            <a:xfrm>
              <a:off x="3426" y="3879"/>
              <a:ext cx="24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Maltose</a:t>
              </a:r>
            </a:p>
          </p:txBody>
        </p:sp>
        <p:sp>
          <p:nvSpPr>
            <p:cNvPr id="11315" name="Text Box 51"/>
            <p:cNvSpPr txBox="1">
              <a:spLocks noChangeArrowheads="1"/>
            </p:cNvSpPr>
            <p:nvPr/>
          </p:nvSpPr>
          <p:spPr bwMode="auto">
            <a:xfrm>
              <a:off x="4136" y="2175"/>
              <a:ext cx="112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11316" name="Text Box 52"/>
            <p:cNvSpPr txBox="1">
              <a:spLocks noChangeArrowheads="1"/>
            </p:cNvSpPr>
            <p:nvPr/>
          </p:nvSpPr>
          <p:spPr bwMode="auto">
            <a:xfrm>
              <a:off x="2712" y="2423"/>
              <a:ext cx="14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000">
                  <a:latin typeface="Arial" charset="0"/>
                </a:rPr>
                <a:t>OH</a:t>
              </a: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8255000" cy="5084018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43100" y="6224588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Table 3.6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6600" b="1" u="sng"/>
              <a:t>Polysaccharide</a:t>
            </a:r>
            <a:endParaRPr lang="en-US" sz="66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114800"/>
          </a:xfrm>
        </p:spPr>
        <p:txBody>
          <a:bodyPr/>
          <a:lstStyle/>
          <a:p>
            <a:r>
              <a:rPr lang="en-US" sz="4800" dirty="0"/>
              <a:t>Several glucose molecules bonded together</a:t>
            </a:r>
          </a:p>
          <a:p>
            <a:r>
              <a:rPr lang="en-US" sz="4800" dirty="0" smtClean="0"/>
              <a:t>Starch</a:t>
            </a:r>
            <a:r>
              <a:rPr lang="en-US" sz="4800" dirty="0"/>
              <a:t>, </a:t>
            </a:r>
            <a:r>
              <a:rPr lang="en-US" sz="4800" dirty="0" smtClean="0"/>
              <a:t>Cellulose</a:t>
            </a:r>
          </a:p>
          <a:p>
            <a:pPr lvl="1"/>
            <a:r>
              <a:rPr lang="en-US" sz="3600" b="1" u="sng" dirty="0" smtClean="0"/>
              <a:t>Starch</a:t>
            </a:r>
            <a:r>
              <a:rPr lang="en-US" sz="3600" dirty="0" smtClean="0"/>
              <a:t> - </a:t>
            </a:r>
            <a:r>
              <a:rPr lang="en-US" sz="3600" dirty="0" smtClean="0"/>
              <a:t>Animals can readily digest because of alpha bonds</a:t>
            </a:r>
          </a:p>
          <a:p>
            <a:pPr lvl="1"/>
            <a:r>
              <a:rPr lang="en-US" sz="3600" b="1" u="sng" dirty="0" smtClean="0"/>
              <a:t>Cellulose </a:t>
            </a:r>
            <a:r>
              <a:rPr lang="en-US" sz="3600" dirty="0" smtClean="0"/>
              <a:t>– Found in cell walls and wood; we cannot digest because of beta bonds</a:t>
            </a:r>
            <a:endParaRPr lang="en-US" sz="36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5738"/>
            <a:ext cx="77724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533400" y="533400"/>
            <a:ext cx="8382000" cy="6000750"/>
            <a:chOff x="257" y="757"/>
            <a:chExt cx="5201" cy="2581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" y="830"/>
              <a:ext cx="5179" cy="2508"/>
            </a:xfrm>
            <a:prstGeom prst="rect">
              <a:avLst/>
            </a:prstGeom>
            <a:noFill/>
          </p:spPr>
        </p:pic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2527" y="845"/>
              <a:ext cx="89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Starch granules in potato tuber cells</a:t>
              </a:r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2527" y="1381"/>
              <a:ext cx="74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Glycogen granules in muscle tissue</a:t>
              </a:r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1895" y="2381"/>
              <a:ext cx="89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Cellulose fibrils in a plant cell wall</a:t>
              </a: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4719" y="757"/>
              <a:ext cx="56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Glucose monomer</a:t>
              </a:r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1911" y="2653"/>
              <a:ext cx="89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Cellulose molecules</a:t>
              </a:r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4126" y="781"/>
              <a:ext cx="8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Arial" charset="0"/>
                </a:rPr>
                <a:t>STARCH</a:t>
              </a:r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135" y="1685"/>
              <a:ext cx="8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Arial" charset="0"/>
                </a:rPr>
                <a:t>GLYCOGEN</a:t>
              </a: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4135" y="2381"/>
              <a:ext cx="89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Arial" charset="0"/>
                </a:rPr>
                <a:t>CELLULOSE</a:t>
              </a:r>
            </a:p>
          </p:txBody>
        </p:sp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3689" y="1309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</a:p>
          </p:txBody>
        </p: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3784" y="1333"/>
              <a:ext cx="17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3848" y="1173"/>
              <a:ext cx="17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5225" y="1109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4912" y="1103"/>
              <a:ext cx="17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4625" y="1103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4297" y="1103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4" name="Text Box 20"/>
            <p:cNvSpPr txBox="1">
              <a:spLocks noChangeArrowheads="1"/>
            </p:cNvSpPr>
            <p:nvPr/>
          </p:nvSpPr>
          <p:spPr bwMode="auto">
            <a:xfrm>
              <a:off x="4037" y="1111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5" name="Text Box 21"/>
            <p:cNvSpPr txBox="1">
              <a:spLocks noChangeArrowheads="1"/>
            </p:cNvSpPr>
            <p:nvPr/>
          </p:nvSpPr>
          <p:spPr bwMode="auto">
            <a:xfrm>
              <a:off x="4413" y="1247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6" name="Text Box 22"/>
            <p:cNvSpPr txBox="1">
              <a:spLocks noChangeArrowheads="1"/>
            </p:cNvSpPr>
            <p:nvPr/>
          </p:nvSpPr>
          <p:spPr bwMode="auto">
            <a:xfrm>
              <a:off x="4733" y="1247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5029" y="1247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8" name="Text Box 24"/>
            <p:cNvSpPr txBox="1">
              <a:spLocks noChangeArrowheads="1"/>
            </p:cNvSpPr>
            <p:nvPr/>
          </p:nvSpPr>
          <p:spPr bwMode="auto">
            <a:xfrm>
              <a:off x="5289" y="3189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69" name="Text Box 25"/>
            <p:cNvSpPr txBox="1">
              <a:spLocks noChangeArrowheads="1"/>
            </p:cNvSpPr>
            <p:nvPr/>
          </p:nvSpPr>
          <p:spPr bwMode="auto">
            <a:xfrm>
              <a:off x="5073" y="3069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0" name="Text Box 26"/>
            <p:cNvSpPr txBox="1">
              <a:spLocks noChangeArrowheads="1"/>
            </p:cNvSpPr>
            <p:nvPr/>
          </p:nvSpPr>
          <p:spPr bwMode="auto">
            <a:xfrm>
              <a:off x="4968" y="3037"/>
              <a:ext cx="17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1" name="Text Box 27"/>
            <p:cNvSpPr txBox="1">
              <a:spLocks noChangeArrowheads="1"/>
            </p:cNvSpPr>
            <p:nvPr/>
          </p:nvSpPr>
          <p:spPr bwMode="auto">
            <a:xfrm>
              <a:off x="4776" y="3181"/>
              <a:ext cx="17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2" name="Text Box 28"/>
            <p:cNvSpPr txBox="1">
              <a:spLocks noChangeArrowheads="1"/>
            </p:cNvSpPr>
            <p:nvPr/>
          </p:nvSpPr>
          <p:spPr bwMode="auto">
            <a:xfrm>
              <a:off x="4681" y="3197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3" name="Text Box 29"/>
            <p:cNvSpPr txBox="1">
              <a:spLocks noChangeArrowheads="1"/>
            </p:cNvSpPr>
            <p:nvPr/>
          </p:nvSpPr>
          <p:spPr bwMode="auto">
            <a:xfrm>
              <a:off x="4473" y="3077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4" name="Text Box 30"/>
            <p:cNvSpPr txBox="1">
              <a:spLocks noChangeArrowheads="1"/>
            </p:cNvSpPr>
            <p:nvPr/>
          </p:nvSpPr>
          <p:spPr bwMode="auto">
            <a:xfrm>
              <a:off x="4384" y="3037"/>
              <a:ext cx="17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5" name="Text Box 31"/>
            <p:cNvSpPr txBox="1">
              <a:spLocks noChangeArrowheads="1"/>
            </p:cNvSpPr>
            <p:nvPr/>
          </p:nvSpPr>
          <p:spPr bwMode="auto">
            <a:xfrm>
              <a:off x="4184" y="3181"/>
              <a:ext cx="17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6" name="Text Box 32"/>
            <p:cNvSpPr txBox="1">
              <a:spLocks noChangeArrowheads="1"/>
            </p:cNvSpPr>
            <p:nvPr/>
          </p:nvSpPr>
          <p:spPr bwMode="auto">
            <a:xfrm>
              <a:off x="4099" y="3189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7" name="Text Box 33"/>
            <p:cNvSpPr txBox="1">
              <a:spLocks noChangeArrowheads="1"/>
            </p:cNvSpPr>
            <p:nvPr/>
          </p:nvSpPr>
          <p:spPr bwMode="auto">
            <a:xfrm>
              <a:off x="3918" y="3085"/>
              <a:ext cx="17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8" name="Text Box 34"/>
            <p:cNvSpPr txBox="1">
              <a:spLocks noChangeArrowheads="1"/>
            </p:cNvSpPr>
            <p:nvPr/>
          </p:nvSpPr>
          <p:spPr bwMode="auto">
            <a:xfrm>
              <a:off x="3846" y="3069"/>
              <a:ext cx="17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79" name="Text Box 35"/>
            <p:cNvSpPr txBox="1">
              <a:spLocks noChangeArrowheads="1"/>
            </p:cNvSpPr>
            <p:nvPr/>
          </p:nvSpPr>
          <p:spPr bwMode="auto">
            <a:xfrm>
              <a:off x="3711" y="3189"/>
              <a:ext cx="1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0" name="Text Box 36"/>
            <p:cNvSpPr txBox="1">
              <a:spLocks noChangeArrowheads="1"/>
            </p:cNvSpPr>
            <p:nvPr/>
          </p:nvSpPr>
          <p:spPr bwMode="auto">
            <a:xfrm>
              <a:off x="3639" y="3181"/>
              <a:ext cx="16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1" name="Text Box 37"/>
            <p:cNvSpPr txBox="1">
              <a:spLocks noChangeArrowheads="1"/>
            </p:cNvSpPr>
            <p:nvPr/>
          </p:nvSpPr>
          <p:spPr bwMode="auto">
            <a:xfrm>
              <a:off x="4096" y="2941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2" name="Text Box 38"/>
            <p:cNvSpPr txBox="1">
              <a:spLocks noChangeArrowheads="1"/>
            </p:cNvSpPr>
            <p:nvPr/>
          </p:nvSpPr>
          <p:spPr bwMode="auto">
            <a:xfrm>
              <a:off x="3924" y="2837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3" name="Text Box 39"/>
            <p:cNvSpPr txBox="1">
              <a:spLocks noChangeArrowheads="1"/>
            </p:cNvSpPr>
            <p:nvPr/>
          </p:nvSpPr>
          <p:spPr bwMode="auto">
            <a:xfrm>
              <a:off x="3844" y="2821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4" name="Text Box 40"/>
            <p:cNvSpPr txBox="1">
              <a:spLocks noChangeArrowheads="1"/>
            </p:cNvSpPr>
            <p:nvPr/>
          </p:nvSpPr>
          <p:spPr bwMode="auto">
            <a:xfrm>
              <a:off x="3708" y="2917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5" name="Text Box 41"/>
            <p:cNvSpPr txBox="1">
              <a:spLocks noChangeArrowheads="1"/>
            </p:cNvSpPr>
            <p:nvPr/>
          </p:nvSpPr>
          <p:spPr bwMode="auto">
            <a:xfrm>
              <a:off x="3636" y="2941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6" name="Text Box 42"/>
            <p:cNvSpPr txBox="1">
              <a:spLocks noChangeArrowheads="1"/>
            </p:cNvSpPr>
            <p:nvPr/>
          </p:nvSpPr>
          <p:spPr bwMode="auto">
            <a:xfrm>
              <a:off x="3924" y="2573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7" name="Text Box 43"/>
            <p:cNvSpPr txBox="1">
              <a:spLocks noChangeArrowheads="1"/>
            </p:cNvSpPr>
            <p:nvPr/>
          </p:nvSpPr>
          <p:spPr bwMode="auto">
            <a:xfrm>
              <a:off x="3844" y="2541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8" name="Text Box 44"/>
            <p:cNvSpPr txBox="1">
              <a:spLocks noChangeArrowheads="1"/>
            </p:cNvSpPr>
            <p:nvPr/>
          </p:nvSpPr>
          <p:spPr bwMode="auto">
            <a:xfrm>
              <a:off x="3700" y="2645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89" name="Text Box 45"/>
            <p:cNvSpPr txBox="1">
              <a:spLocks noChangeArrowheads="1"/>
            </p:cNvSpPr>
            <p:nvPr/>
          </p:nvSpPr>
          <p:spPr bwMode="auto">
            <a:xfrm>
              <a:off x="3628" y="2653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0" name="Text Box 46"/>
            <p:cNvSpPr txBox="1">
              <a:spLocks noChangeArrowheads="1"/>
            </p:cNvSpPr>
            <p:nvPr/>
          </p:nvSpPr>
          <p:spPr bwMode="auto">
            <a:xfrm>
              <a:off x="4088" y="2653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1" name="Text Box 47"/>
            <p:cNvSpPr txBox="1">
              <a:spLocks noChangeArrowheads="1"/>
            </p:cNvSpPr>
            <p:nvPr/>
          </p:nvSpPr>
          <p:spPr bwMode="auto">
            <a:xfrm>
              <a:off x="5224" y="1949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2" name="Text Box 48"/>
            <p:cNvSpPr txBox="1">
              <a:spLocks noChangeArrowheads="1"/>
            </p:cNvSpPr>
            <p:nvPr/>
          </p:nvSpPr>
          <p:spPr bwMode="auto">
            <a:xfrm>
              <a:off x="4928" y="1949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3" name="Text Box 49"/>
            <p:cNvSpPr txBox="1">
              <a:spLocks noChangeArrowheads="1"/>
            </p:cNvSpPr>
            <p:nvPr/>
          </p:nvSpPr>
          <p:spPr bwMode="auto">
            <a:xfrm>
              <a:off x="4624" y="1949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4" name="Text Box 50"/>
            <p:cNvSpPr txBox="1">
              <a:spLocks noChangeArrowheads="1"/>
            </p:cNvSpPr>
            <p:nvPr/>
          </p:nvSpPr>
          <p:spPr bwMode="auto">
            <a:xfrm>
              <a:off x="4320" y="1949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5" name="Text Box 51"/>
            <p:cNvSpPr txBox="1">
              <a:spLocks noChangeArrowheads="1"/>
            </p:cNvSpPr>
            <p:nvPr/>
          </p:nvSpPr>
          <p:spPr bwMode="auto">
            <a:xfrm>
              <a:off x="4042" y="1949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6" name="Text Box 52"/>
            <p:cNvSpPr txBox="1">
              <a:spLocks noChangeArrowheads="1"/>
            </p:cNvSpPr>
            <p:nvPr/>
          </p:nvSpPr>
          <p:spPr bwMode="auto">
            <a:xfrm>
              <a:off x="3842" y="2005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7" name="Text Box 53"/>
            <p:cNvSpPr txBox="1">
              <a:spLocks noChangeArrowheads="1"/>
            </p:cNvSpPr>
            <p:nvPr/>
          </p:nvSpPr>
          <p:spPr bwMode="auto">
            <a:xfrm>
              <a:off x="3682" y="2141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8" name="Text Box 54"/>
            <p:cNvSpPr txBox="1">
              <a:spLocks noChangeArrowheads="1"/>
            </p:cNvSpPr>
            <p:nvPr/>
          </p:nvSpPr>
          <p:spPr bwMode="auto">
            <a:xfrm>
              <a:off x="5026" y="2077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399" name="Text Box 55"/>
            <p:cNvSpPr txBox="1">
              <a:spLocks noChangeArrowheads="1"/>
            </p:cNvSpPr>
            <p:nvPr/>
          </p:nvSpPr>
          <p:spPr bwMode="auto">
            <a:xfrm>
              <a:off x="4730" y="2077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0" name="Text Box 56"/>
            <p:cNvSpPr txBox="1">
              <a:spLocks noChangeArrowheads="1"/>
            </p:cNvSpPr>
            <p:nvPr/>
          </p:nvSpPr>
          <p:spPr bwMode="auto">
            <a:xfrm>
              <a:off x="4418" y="2085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1" name="Text Box 57"/>
            <p:cNvSpPr txBox="1">
              <a:spLocks noChangeArrowheads="1"/>
            </p:cNvSpPr>
            <p:nvPr/>
          </p:nvSpPr>
          <p:spPr bwMode="auto">
            <a:xfrm>
              <a:off x="4136" y="2077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2" name="Text Box 58"/>
            <p:cNvSpPr txBox="1">
              <a:spLocks noChangeArrowheads="1"/>
            </p:cNvSpPr>
            <p:nvPr/>
          </p:nvSpPr>
          <p:spPr bwMode="auto">
            <a:xfrm>
              <a:off x="3932" y="2077"/>
              <a:ext cx="1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3" name="Text Box 59"/>
            <p:cNvSpPr txBox="1">
              <a:spLocks noChangeArrowheads="1"/>
            </p:cNvSpPr>
            <p:nvPr/>
          </p:nvSpPr>
          <p:spPr bwMode="auto">
            <a:xfrm>
              <a:off x="3780" y="2173"/>
              <a:ext cx="1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4" name="Text Box 60"/>
            <p:cNvSpPr txBox="1">
              <a:spLocks noChangeArrowheads="1"/>
            </p:cNvSpPr>
            <p:nvPr/>
          </p:nvSpPr>
          <p:spPr bwMode="auto">
            <a:xfrm>
              <a:off x="4160" y="2629"/>
              <a:ext cx="25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OH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5" name="Text Box 61"/>
            <p:cNvSpPr txBox="1">
              <a:spLocks noChangeArrowheads="1"/>
            </p:cNvSpPr>
            <p:nvPr/>
          </p:nvSpPr>
          <p:spPr bwMode="auto">
            <a:xfrm>
              <a:off x="4160" y="2909"/>
              <a:ext cx="25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900">
                  <a:latin typeface="Arial" charset="0"/>
                </a:rPr>
                <a:t>OH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7406" name="Line 62"/>
            <p:cNvSpPr>
              <a:spLocks noChangeShapeType="1"/>
            </p:cNvSpPr>
            <p:nvPr/>
          </p:nvSpPr>
          <p:spPr bwMode="auto">
            <a:xfrm flipV="1">
              <a:off x="2128" y="960"/>
              <a:ext cx="432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7" name="Line 63"/>
            <p:cNvSpPr>
              <a:spLocks noChangeShapeType="1"/>
            </p:cNvSpPr>
            <p:nvPr/>
          </p:nvSpPr>
          <p:spPr bwMode="auto">
            <a:xfrm flipV="1">
              <a:off x="2088" y="960"/>
              <a:ext cx="464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Line 64"/>
            <p:cNvSpPr>
              <a:spLocks noChangeShapeType="1"/>
            </p:cNvSpPr>
            <p:nvPr/>
          </p:nvSpPr>
          <p:spPr bwMode="auto">
            <a:xfrm flipV="1">
              <a:off x="1984" y="1480"/>
              <a:ext cx="592" cy="4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Line 65"/>
            <p:cNvSpPr>
              <a:spLocks noChangeShapeType="1"/>
            </p:cNvSpPr>
            <p:nvPr/>
          </p:nvSpPr>
          <p:spPr bwMode="auto">
            <a:xfrm flipV="1">
              <a:off x="2040" y="2920"/>
              <a:ext cx="0" cy="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0" name="Line 66"/>
            <p:cNvSpPr>
              <a:spLocks noChangeShapeType="1"/>
            </p:cNvSpPr>
            <p:nvPr/>
          </p:nvSpPr>
          <p:spPr bwMode="auto">
            <a:xfrm flipH="1" flipV="1">
              <a:off x="2038" y="2920"/>
              <a:ext cx="139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1" name="AutoShape 67"/>
            <p:cNvSpPr>
              <a:spLocks/>
            </p:cNvSpPr>
            <p:nvPr/>
          </p:nvSpPr>
          <p:spPr bwMode="auto">
            <a:xfrm rot="5400000">
              <a:off x="4916" y="932"/>
              <a:ext cx="88" cy="328"/>
            </a:xfrm>
            <a:prstGeom prst="leftBrace">
              <a:avLst>
                <a:gd name="adj1" fmla="val 3106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b="1" u="sng"/>
              <a:t>Chitin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4800"/>
              <a:t>Major component of exoskeleton of arthropods</a:t>
            </a:r>
          </a:p>
          <a:p>
            <a:r>
              <a:rPr lang="en-US" sz="4800"/>
              <a:t>Polymer of N containing sugar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b="1" u="sng"/>
              <a:t>Glycogen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r>
              <a:rPr lang="en-US" sz="4800" dirty="0"/>
              <a:t>Animal Starch</a:t>
            </a:r>
          </a:p>
          <a:p>
            <a:r>
              <a:rPr lang="en-US" sz="4800" dirty="0" smtClean="0"/>
              <a:t>Human </a:t>
            </a:r>
            <a:r>
              <a:rPr lang="en-US" sz="4800" dirty="0"/>
              <a:t>liver and muscles store carbohydrates in this form</a:t>
            </a:r>
          </a:p>
          <a:p>
            <a:pPr lvl="1"/>
            <a:r>
              <a:rPr lang="en-US" sz="4800" dirty="0"/>
              <a:t>Contain enough energy to fuel 30 minutes of </a:t>
            </a:r>
            <a:r>
              <a:rPr lang="en-US" sz="4800" dirty="0" smtClean="0"/>
              <a:t>strenuous </a:t>
            </a:r>
            <a:r>
              <a:rPr lang="en-US" sz="4800" dirty="0"/>
              <a:t>energy</a:t>
            </a:r>
          </a:p>
          <a:p>
            <a:pPr lvl="1">
              <a:buFontTx/>
              <a:buNone/>
            </a:pPr>
            <a:endParaRPr lang="en-US" sz="4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8000" b="1" u="sng"/>
              <a:t>Lipid</a:t>
            </a:r>
            <a:endParaRPr lang="en-US" sz="8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867400"/>
          </a:xfrm>
        </p:spPr>
        <p:txBody>
          <a:bodyPr/>
          <a:lstStyle/>
          <a:p>
            <a:r>
              <a:rPr lang="en-US" sz="4000" dirty="0"/>
              <a:t>Fats, oils, phospholipids, steroids, waxes</a:t>
            </a:r>
          </a:p>
          <a:p>
            <a:r>
              <a:rPr lang="en-US" sz="4000" dirty="0"/>
              <a:t>Long term storage for energy and carbon</a:t>
            </a:r>
          </a:p>
          <a:p>
            <a:r>
              <a:rPr lang="en-US" sz="4000" dirty="0" smtClean="0"/>
              <a:t>Contain </a:t>
            </a:r>
            <a:r>
              <a:rPr lang="en-US" sz="4000" dirty="0"/>
              <a:t>C, H, </a:t>
            </a:r>
            <a:r>
              <a:rPr lang="en-US" sz="4000" dirty="0" smtClean="0"/>
              <a:t>O (no ratio exists)</a:t>
            </a:r>
            <a:endParaRPr lang="en-US" sz="4000" dirty="0"/>
          </a:p>
          <a:p>
            <a:r>
              <a:rPr lang="en-US" sz="4000" dirty="0"/>
              <a:t>Have an inability to dissolve in water</a:t>
            </a:r>
          </a:p>
          <a:p>
            <a:r>
              <a:rPr lang="en-US" sz="4000" dirty="0"/>
              <a:t>Made up of fatty acids and </a:t>
            </a:r>
            <a:r>
              <a:rPr lang="en-US" sz="4000" dirty="0" err="1"/>
              <a:t>gylcerol</a:t>
            </a:r>
            <a:endParaRPr lang="en-US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7200" u="sng"/>
              <a:t>Organic Compounds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724400"/>
          </a:xfrm>
        </p:spPr>
        <p:txBody>
          <a:bodyPr/>
          <a:lstStyle/>
          <a:p>
            <a:r>
              <a:rPr lang="en-US" sz="5400"/>
              <a:t>Compounds that contain carbon, hydrogen and usually oxygen</a:t>
            </a:r>
          </a:p>
          <a:p>
            <a:r>
              <a:rPr lang="en-US" sz="5400"/>
              <a:t>Frequently contains N, S, P</a:t>
            </a: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7050"/>
            <a:ext cx="9144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03325" y="5140325"/>
            <a:ext cx="5821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Comic Sans MS" pitchFamily="66" charset="0"/>
              </a:rPr>
              <a:t>Saturated Fatty Acid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17563"/>
            <a:ext cx="815340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6408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Comic Sans MS" pitchFamily="66" charset="0"/>
              </a:rPr>
              <a:t>Unsaturated Fatty Acid</a:t>
            </a: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0663" y="-252413"/>
            <a:ext cx="12125326" cy="736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82000" cy="5791200"/>
          </a:xfrm>
        </p:spPr>
        <p:txBody>
          <a:bodyPr/>
          <a:lstStyle/>
          <a:p>
            <a:r>
              <a:rPr lang="en-US" sz="4800"/>
              <a:t>Lipids produced by animals: </a:t>
            </a:r>
            <a:r>
              <a:rPr lang="en-US" sz="4800" b="1"/>
              <a:t>Solid</a:t>
            </a:r>
            <a:endParaRPr lang="en-US" sz="4800"/>
          </a:p>
          <a:p>
            <a:r>
              <a:rPr lang="en-US" sz="4800"/>
              <a:t>Lipids produced by plants: </a:t>
            </a:r>
            <a:r>
              <a:rPr lang="en-US" sz="4800" b="1"/>
              <a:t>Liquid</a:t>
            </a:r>
          </a:p>
          <a:p>
            <a:r>
              <a:rPr lang="en-US" sz="4800"/>
              <a:t>Lipids produced by plants and animals: </a:t>
            </a:r>
            <a:r>
              <a:rPr lang="en-US" sz="4800" b="1"/>
              <a:t>Wax</a:t>
            </a:r>
            <a:endParaRPr lang="en-US" sz="4800"/>
          </a:p>
          <a:p>
            <a:endParaRPr lang="en-US" sz="48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u="sng"/>
              <a:t>Fats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8229600" cy="4495800"/>
          </a:xfrm>
        </p:spPr>
        <p:txBody>
          <a:bodyPr/>
          <a:lstStyle/>
          <a:p>
            <a:r>
              <a:rPr lang="en-US" sz="5400"/>
              <a:t>3 fatty acids and glycerol</a:t>
            </a:r>
          </a:p>
          <a:p>
            <a:pPr lvl="1"/>
            <a:r>
              <a:rPr lang="en-US" sz="4800"/>
              <a:t>Glycerol – 3 C chain</a:t>
            </a:r>
          </a:p>
          <a:p>
            <a:pPr lvl="1"/>
            <a:r>
              <a:rPr lang="en-US" sz="4800"/>
              <a:t>Fatty Acid: 16 – 18 C atoms</a:t>
            </a:r>
          </a:p>
        </p:txBody>
      </p:sp>
    </p:spTree>
  </p:cSld>
  <p:clrMapOvr>
    <a:masterClrMapping/>
  </p:clrMapOvr>
  <p:transition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6000" b="1" u="sng"/>
              <a:t>Saturated Fatty Acids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9144000" cy="4495800"/>
          </a:xfrm>
        </p:spPr>
        <p:txBody>
          <a:bodyPr/>
          <a:lstStyle/>
          <a:p>
            <a:r>
              <a:rPr lang="en-US" sz="6000"/>
              <a:t>C - C</a:t>
            </a:r>
          </a:p>
          <a:p>
            <a:r>
              <a:rPr lang="en-US" sz="6000"/>
              <a:t>Solid at room temperature</a:t>
            </a:r>
          </a:p>
          <a:p>
            <a:r>
              <a:rPr lang="en-US" sz="6000"/>
              <a:t>Butter, lard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6000" b="1" u="sng"/>
              <a:t>Unsaturated Fatty Acids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r>
              <a:rPr lang="en-US" sz="5600"/>
              <a:t>C = C</a:t>
            </a:r>
          </a:p>
          <a:p>
            <a:r>
              <a:rPr lang="en-US" sz="5600"/>
              <a:t>Oils at room temperature</a:t>
            </a:r>
          </a:p>
          <a:p>
            <a:r>
              <a:rPr lang="en-US" sz="5600"/>
              <a:t>Olive, Corn, and Sunflower Oil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/>
              <a:t>Phospholipids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en-US" sz="4800"/>
              <a:t>2 fatty acids, phosphate group, glycerol</a:t>
            </a:r>
          </a:p>
          <a:p>
            <a:r>
              <a:rPr lang="en-US" sz="4800"/>
              <a:t>Forms cellular membranes</a:t>
            </a:r>
          </a:p>
          <a:p>
            <a:r>
              <a:rPr lang="en-US" sz="4800"/>
              <a:t>P group end is soluble in water</a:t>
            </a:r>
          </a:p>
          <a:p>
            <a:r>
              <a:rPr lang="en-US" sz="4800"/>
              <a:t>Fatty acid tail is hydrophobic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6600" b="1" u="sng"/>
              <a:t>Glyceride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486400"/>
          </a:xfrm>
        </p:spPr>
        <p:txBody>
          <a:bodyPr/>
          <a:lstStyle/>
          <a:p>
            <a:r>
              <a:rPr lang="en-US" sz="4800"/>
              <a:t>Energy source</a:t>
            </a:r>
          </a:p>
          <a:p>
            <a:r>
              <a:rPr lang="en-US" sz="4800"/>
              <a:t>Insulation</a:t>
            </a:r>
          </a:p>
          <a:p>
            <a:r>
              <a:rPr lang="en-US" sz="4800"/>
              <a:t>Physical protection</a:t>
            </a:r>
          </a:p>
          <a:p>
            <a:r>
              <a:rPr lang="en-US" sz="4800"/>
              <a:t>Stored in fat deposits</a:t>
            </a:r>
          </a:p>
          <a:p>
            <a:pPr lvl="1"/>
            <a:r>
              <a:rPr lang="en-US" sz="4800"/>
              <a:t>Must be broken down to be used</a:t>
            </a: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800" b="1" u="sng"/>
              <a:t>Carbon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2895600"/>
          </a:xfrm>
        </p:spPr>
        <p:txBody>
          <a:bodyPr/>
          <a:lstStyle/>
          <a:p>
            <a:pPr marL="449263" lvl="1" indent="-334963">
              <a:spcBef>
                <a:spcPct val="25000"/>
              </a:spcBef>
            </a:pPr>
            <a:r>
              <a:rPr lang="en-US" sz="4400"/>
              <a:t>A carbon atom can form four covalent bonds</a:t>
            </a:r>
          </a:p>
          <a:p>
            <a:pPr marL="1096963" lvl="2" indent="-533400">
              <a:spcBef>
                <a:spcPct val="25000"/>
              </a:spcBef>
            </a:pPr>
            <a:r>
              <a:rPr lang="en-US" sz="4400"/>
              <a:t>Allowing it to build large and diverse organic compounds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3429000" y="1066800"/>
            <a:ext cx="6604000" cy="5537200"/>
            <a:chOff x="1280" y="160"/>
            <a:chExt cx="4160" cy="3488"/>
          </a:xfrm>
        </p:grpSpPr>
        <p:sp>
          <p:nvSpPr>
            <p:cNvPr id="52229" name="FlagCount" hidden="1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00" y="160"/>
              <a:ext cx="240" cy="20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>
                <a:alpha val="2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</a:t>
              </a:r>
            </a:p>
          </p:txBody>
        </p:sp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0" y="2194"/>
              <a:ext cx="3314" cy="1454"/>
            </a:xfrm>
            <a:prstGeom prst="rect">
              <a:avLst/>
            </a:prstGeom>
            <a:noFill/>
          </p:spPr>
        </p:pic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1717" y="2187"/>
              <a:ext cx="5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Structural</a:t>
              </a:r>
              <a:br>
                <a:rPr lang="en-US" sz="1200">
                  <a:latin typeface="Arial" charset="0"/>
                </a:rPr>
              </a:br>
              <a:r>
                <a:rPr lang="en-US" sz="1200">
                  <a:latin typeface="Arial" charset="0"/>
                </a:rPr>
                <a:t>formula</a:t>
              </a: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752" y="3160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Methane</a:t>
              </a: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676" y="27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2089" y="273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1886" y="247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1879" y="2932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2545" y="298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3151" y="298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2831" y="249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2834" y="320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2615" y="2189"/>
              <a:ext cx="6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Ball-and-stick</a:t>
              </a:r>
              <a:br>
                <a:rPr lang="en-US" sz="1200">
                  <a:latin typeface="Arial" charset="0"/>
                </a:rPr>
              </a:br>
              <a:r>
                <a:rPr lang="en-US" sz="1200">
                  <a:latin typeface="Arial" charset="0"/>
                </a:rPr>
                <a:t>model</a:t>
              </a: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3619" y="2184"/>
              <a:ext cx="6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Space-filling</a:t>
              </a:r>
              <a:br>
                <a:rPr lang="en-US" sz="1200">
                  <a:latin typeface="Arial" charset="0"/>
                </a:rPr>
              </a:br>
              <a:r>
                <a:rPr lang="en-US" sz="1200">
                  <a:latin typeface="Arial" charset="0"/>
                </a:rPr>
                <a:t>model</a:t>
              </a: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2838" y="286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1874" y="2742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1483" y="3370"/>
              <a:ext cx="29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The 4 single bonds of carbon point to the corners of a tetrahedron.</a:t>
              </a:r>
            </a:p>
          </p:txBody>
        </p:sp>
      </p:grp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943100" y="6224588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3.1A</a:t>
            </a: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7200" b="1" u="sng"/>
              <a:t>Prostaglandin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/>
              <a:t>Fatty acids that have their C atoms joined in a ring</a:t>
            </a:r>
          </a:p>
          <a:p>
            <a:pPr>
              <a:lnSpc>
                <a:spcPct val="90000"/>
              </a:lnSpc>
            </a:pPr>
            <a:r>
              <a:rPr lang="en-US" sz="4800"/>
              <a:t>Cells release these to coordinate or direct local cellular activities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Pain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Labor contraction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Prevent stomach ulcer</a:t>
            </a:r>
          </a:p>
        </p:txBody>
      </p:sp>
    </p:spTree>
  </p:cSld>
  <p:clrMapOvr>
    <a:masterClrMapping/>
  </p:clrMapOvr>
  <p:transition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b="1" u="sng"/>
              <a:t>Steroids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4724400"/>
          </a:xfrm>
        </p:spPr>
        <p:txBody>
          <a:bodyPr/>
          <a:lstStyle/>
          <a:p>
            <a:r>
              <a:rPr lang="en-US" sz="4800"/>
              <a:t>4 ringed skeleton</a:t>
            </a:r>
          </a:p>
          <a:p>
            <a:r>
              <a:rPr lang="en-US" sz="4800"/>
              <a:t>Cholesterol</a:t>
            </a:r>
          </a:p>
          <a:p>
            <a:pPr lvl="1"/>
            <a:r>
              <a:rPr lang="en-US" sz="4400"/>
              <a:t>In cell membrane</a:t>
            </a:r>
          </a:p>
          <a:p>
            <a:pPr lvl="1"/>
            <a:r>
              <a:rPr lang="en-US" sz="4400"/>
              <a:t>Hormones</a:t>
            </a:r>
          </a:p>
          <a:p>
            <a:pPr lvl="1"/>
            <a:r>
              <a:rPr lang="en-US" sz="4400"/>
              <a:t>Not found in plant cells</a:t>
            </a:r>
          </a:p>
        </p:txBody>
      </p:sp>
    </p:spTree>
  </p:cSld>
  <p:clrMapOvr>
    <a:masterClrMapping/>
  </p:clrMapOvr>
  <p:transition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b="1" u="sng"/>
              <a:t>Wax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/>
              <a:t>Contains many more fatty acids linked together to longer chain backbone</a:t>
            </a:r>
          </a:p>
          <a:p>
            <a:pPr>
              <a:lnSpc>
                <a:spcPct val="90000"/>
              </a:lnSpc>
            </a:pPr>
            <a:r>
              <a:rPr lang="en-US" sz="4800"/>
              <a:t>Waterproof covering of plants and feathers of bird</a:t>
            </a:r>
          </a:p>
          <a:p>
            <a:pPr>
              <a:lnSpc>
                <a:spcPct val="90000"/>
              </a:lnSpc>
            </a:pPr>
            <a:r>
              <a:rPr lang="en-US" sz="4800"/>
              <a:t>Produces honeycomb</a:t>
            </a:r>
          </a:p>
          <a:p>
            <a:pPr>
              <a:lnSpc>
                <a:spcPct val="90000"/>
              </a:lnSpc>
            </a:pPr>
            <a:r>
              <a:rPr lang="en-US" sz="4800"/>
              <a:t>Found in human ear canal</a:t>
            </a:r>
          </a:p>
        </p:txBody>
      </p:sp>
    </p:spTree>
  </p:cSld>
  <p:clrMapOvr>
    <a:masterClrMapping/>
  </p:clrMapOvr>
  <p:transition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7200" b="1" u="sng"/>
              <a:t>Proteins</a:t>
            </a:r>
            <a:endParaRPr lang="en-US" sz="7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/>
              <a:t>Structural components of cells</a:t>
            </a:r>
          </a:p>
          <a:p>
            <a:pPr>
              <a:buFontTx/>
              <a:buNone/>
            </a:pPr>
            <a:r>
              <a:rPr lang="en-US" sz="4800"/>
              <a:t>Transports particles in and out of cells</a:t>
            </a:r>
          </a:p>
          <a:p>
            <a:pPr>
              <a:buFontTx/>
              <a:buNone/>
            </a:pPr>
            <a:r>
              <a:rPr lang="en-US" sz="5400"/>
              <a:t>Plays a role in defense against disease</a:t>
            </a:r>
          </a:p>
          <a:p>
            <a:pPr>
              <a:buFontTx/>
              <a:buNone/>
            </a:pPr>
            <a:r>
              <a:rPr lang="en-US" sz="4800"/>
              <a:t>Make up skin, hair, and muscles</a:t>
            </a:r>
          </a:p>
          <a:p>
            <a:pPr>
              <a:buFontTx/>
              <a:buNone/>
            </a:pPr>
            <a:endParaRPr lang="en-US" sz="4800"/>
          </a:p>
          <a:p>
            <a:pPr>
              <a:buFontTx/>
              <a:buNone/>
            </a:pPr>
            <a:endParaRPr lang="en-US" sz="4800"/>
          </a:p>
          <a:p>
            <a:pPr>
              <a:buFontTx/>
              <a:buNone/>
            </a:pPr>
            <a:endParaRPr lang="en-US" sz="5400"/>
          </a:p>
          <a:p>
            <a:endParaRPr lang="en-US" sz="54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9600" b="1" u="sng"/>
              <a:t>Proteins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534400" cy="5105400"/>
          </a:xfrm>
        </p:spPr>
        <p:txBody>
          <a:bodyPr/>
          <a:lstStyle/>
          <a:p>
            <a:r>
              <a:rPr lang="en-US" sz="6000"/>
              <a:t>Messengers and receptors</a:t>
            </a:r>
          </a:p>
          <a:p>
            <a:r>
              <a:rPr lang="en-US" sz="6000"/>
              <a:t>Acts as enzymes</a:t>
            </a:r>
          </a:p>
          <a:p>
            <a:r>
              <a:rPr lang="en-US" sz="6000"/>
              <a:t>Made up of amino acids</a:t>
            </a:r>
          </a:p>
          <a:p>
            <a:r>
              <a:rPr lang="en-US" sz="6000"/>
              <a:t>Contains C, H, O, N</a:t>
            </a:r>
          </a:p>
          <a:p>
            <a:endParaRPr lang="en-US" sz="6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b="1" u="sng"/>
              <a:t>4 Categories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/>
              <a:t>Polar Charged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R groups are fully charged</a:t>
            </a:r>
          </a:p>
          <a:p>
            <a:pPr>
              <a:lnSpc>
                <a:spcPct val="90000"/>
              </a:lnSpc>
            </a:pPr>
            <a:r>
              <a:rPr lang="en-US" sz="4800"/>
              <a:t>Polar Uncharged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Have partial + or - charge</a:t>
            </a:r>
          </a:p>
          <a:p>
            <a:pPr>
              <a:lnSpc>
                <a:spcPct val="90000"/>
              </a:lnSpc>
            </a:pPr>
            <a:r>
              <a:rPr lang="en-US" sz="4800"/>
              <a:t>Non Polar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Hydrophobic</a:t>
            </a:r>
          </a:p>
          <a:p>
            <a:pPr>
              <a:lnSpc>
                <a:spcPct val="90000"/>
              </a:lnSpc>
            </a:pPr>
            <a:r>
              <a:rPr lang="en-US" sz="4800"/>
              <a:t>Very Small R Groups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72200" y="339725"/>
            <a:ext cx="3573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Comic Sans MS" pitchFamily="66" charset="0"/>
              </a:rPr>
              <a:t>PROTEIN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457200"/>
            <a:ext cx="944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3.12A General structure of an amino acid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1219200" y="2301875"/>
            <a:ext cx="6640513" cy="4556125"/>
            <a:chOff x="782" y="830"/>
            <a:chExt cx="4183" cy="2870"/>
          </a:xfrm>
        </p:grpSpPr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" y="952"/>
              <a:ext cx="4171" cy="2320"/>
            </a:xfrm>
            <a:prstGeom prst="rect">
              <a:avLst/>
            </a:prstGeom>
            <a:noFill/>
          </p:spPr>
        </p:pic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1130" y="127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1122" y="227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1578" y="175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N</a:t>
              </a:r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2674" y="83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2680" y="175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2676" y="266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R</a:t>
              </a:r>
            </a:p>
          </p:txBody>
        </p:sp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3664" y="175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4208" y="116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</a:t>
              </a:r>
            </a:p>
          </p:txBody>
        </p:sp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4116" y="237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OH</a:t>
              </a:r>
            </a:p>
          </p:txBody>
        </p:sp>
        <p:sp>
          <p:nvSpPr>
            <p:cNvPr id="59406" name="Text Box 14"/>
            <p:cNvSpPr txBox="1">
              <a:spLocks noChangeArrowheads="1"/>
            </p:cNvSpPr>
            <p:nvPr/>
          </p:nvSpPr>
          <p:spPr bwMode="auto">
            <a:xfrm>
              <a:off x="782" y="3334"/>
              <a:ext cx="12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Amino</a:t>
              </a:r>
            </a:p>
            <a:p>
              <a:pPr algn="ctr"/>
              <a:r>
                <a:rPr lang="en-US" sz="1600">
                  <a:latin typeface="Arial" charset="0"/>
                </a:rPr>
                <a:t>group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3510" y="3334"/>
              <a:ext cx="145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Carboxyl (acid)</a:t>
              </a:r>
            </a:p>
            <a:p>
              <a:pPr algn="ctr"/>
              <a:r>
                <a:rPr lang="en-US" sz="1600">
                  <a:latin typeface="Arial" charset="0"/>
                </a:rPr>
                <a:t>group</a:t>
              </a:r>
            </a:p>
          </p:txBody>
        </p:sp>
      </p:grpSp>
    </p:spTree>
  </p:cSld>
  <p:clrMapOvr>
    <a:masterClrMapping/>
  </p:clrMapOvr>
  <p:transition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3.12B Examples of amino acids</a:t>
            </a: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533400" y="2362200"/>
            <a:ext cx="8255000" cy="4051300"/>
            <a:chOff x="282" y="964"/>
            <a:chExt cx="5200" cy="2552"/>
          </a:xfrm>
        </p:grpSpPr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2" y="964"/>
              <a:ext cx="5200" cy="2552"/>
            </a:xfrm>
            <a:prstGeom prst="rect">
              <a:avLst/>
            </a:prstGeom>
            <a:noFill/>
          </p:spPr>
        </p:pic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317" y="129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316" y="188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583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N</a:t>
              </a: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995" y="111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1000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977" y="2000"/>
              <a:ext cx="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CH</a:t>
              </a:r>
              <a:r>
                <a:rPr lang="en-US" sz="1600" baseline="-25000">
                  <a:latin typeface="Arial" charset="0"/>
                </a:rPr>
                <a:t>2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980" y="2352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CH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769" y="2678"/>
              <a:ext cx="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CH</a:t>
              </a:r>
              <a:r>
                <a:rPr lang="en-US" sz="1600" baseline="-25000">
                  <a:latin typeface="Arial" charset="0"/>
                </a:rPr>
                <a:t>3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1153" y="2678"/>
              <a:ext cx="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CH</a:t>
              </a:r>
              <a:r>
                <a:rPr lang="en-US" sz="1600" baseline="-25000">
                  <a:latin typeface="Arial" charset="0"/>
                </a:rPr>
                <a:t>3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1408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1667" y="1307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</a:t>
              </a:r>
            </a:p>
          </p:txBody>
        </p:sp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1610" y="1927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OH</a:t>
              </a:r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015" y="130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2015" y="18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2278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N</a:t>
              </a:r>
            </a:p>
          </p:txBody>
        </p:sp>
        <p:sp>
          <p:nvSpPr>
            <p:cNvPr id="58388" name="Text Box 20"/>
            <p:cNvSpPr txBox="1">
              <a:spLocks noChangeArrowheads="1"/>
            </p:cNvSpPr>
            <p:nvPr/>
          </p:nvSpPr>
          <p:spPr bwMode="auto">
            <a:xfrm>
              <a:off x="2694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2694" y="114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2666" y="2016"/>
              <a:ext cx="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CH</a:t>
              </a:r>
              <a:r>
                <a:rPr lang="en-US" sz="1600" baseline="-25000">
                  <a:latin typeface="Arial" charset="0"/>
                </a:rPr>
                <a:t>2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8391" name="Text Box 23"/>
            <p:cNvSpPr txBox="1">
              <a:spLocks noChangeArrowheads="1"/>
            </p:cNvSpPr>
            <p:nvPr/>
          </p:nvSpPr>
          <p:spPr bwMode="auto">
            <a:xfrm>
              <a:off x="2683" y="2371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OH</a:t>
              </a:r>
            </a:p>
          </p:txBody>
        </p:sp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3111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393" name="Text Box 25"/>
            <p:cNvSpPr txBox="1">
              <a:spLocks noChangeArrowheads="1"/>
            </p:cNvSpPr>
            <p:nvPr/>
          </p:nvSpPr>
          <p:spPr bwMode="auto">
            <a:xfrm>
              <a:off x="3358" y="1307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</a:t>
              </a:r>
            </a:p>
          </p:txBody>
        </p:sp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>
              <a:off x="3311" y="1879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OH</a:t>
              </a:r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3812" y="130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96" name="Text Box 28"/>
            <p:cNvSpPr txBox="1">
              <a:spLocks noChangeArrowheads="1"/>
            </p:cNvSpPr>
            <p:nvPr/>
          </p:nvSpPr>
          <p:spPr bwMode="auto">
            <a:xfrm>
              <a:off x="3812" y="18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4075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N</a:t>
              </a:r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4491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399" name="Text Box 31"/>
            <p:cNvSpPr txBox="1">
              <a:spLocks noChangeArrowheads="1"/>
            </p:cNvSpPr>
            <p:nvPr/>
          </p:nvSpPr>
          <p:spPr bwMode="auto">
            <a:xfrm>
              <a:off x="4491" y="114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H</a:t>
              </a:r>
            </a:p>
          </p:txBody>
        </p:sp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4908" y="158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401" name="Text Box 33"/>
            <p:cNvSpPr txBox="1">
              <a:spLocks noChangeArrowheads="1"/>
            </p:cNvSpPr>
            <p:nvPr/>
          </p:nvSpPr>
          <p:spPr bwMode="auto">
            <a:xfrm>
              <a:off x="5155" y="1307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</a:t>
              </a:r>
            </a:p>
          </p:txBody>
        </p:sp>
        <p:sp>
          <p:nvSpPr>
            <p:cNvPr id="58402" name="Text Box 34"/>
            <p:cNvSpPr txBox="1">
              <a:spLocks noChangeArrowheads="1"/>
            </p:cNvSpPr>
            <p:nvPr/>
          </p:nvSpPr>
          <p:spPr bwMode="auto">
            <a:xfrm>
              <a:off x="5108" y="1879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OH</a:t>
              </a:r>
            </a:p>
          </p:txBody>
        </p:sp>
        <p:sp>
          <p:nvSpPr>
            <p:cNvPr id="58403" name="Text Box 35"/>
            <p:cNvSpPr txBox="1">
              <a:spLocks noChangeArrowheads="1"/>
            </p:cNvSpPr>
            <p:nvPr/>
          </p:nvSpPr>
          <p:spPr bwMode="auto">
            <a:xfrm>
              <a:off x="4470" y="2008"/>
              <a:ext cx="3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CH</a:t>
              </a:r>
              <a:r>
                <a:rPr lang="en-US" sz="1600" baseline="-25000">
                  <a:latin typeface="Arial" charset="0"/>
                </a:rPr>
                <a:t>2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4491" y="2373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C</a:t>
              </a:r>
            </a:p>
          </p:txBody>
        </p:sp>
        <p:sp>
          <p:nvSpPr>
            <p:cNvPr id="58405" name="Text Box 37"/>
            <p:cNvSpPr txBox="1">
              <a:spLocks noChangeArrowheads="1"/>
            </p:cNvSpPr>
            <p:nvPr/>
          </p:nvSpPr>
          <p:spPr bwMode="auto">
            <a:xfrm>
              <a:off x="4265" y="269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OH</a:t>
              </a:r>
            </a:p>
          </p:txBody>
        </p:sp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4715" y="269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latin typeface="Arial" charset="0"/>
                </a:rPr>
                <a:t>O</a:t>
              </a:r>
            </a:p>
          </p:txBody>
        </p: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721" y="2958"/>
              <a:ext cx="9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Leucine (Leu)</a:t>
              </a:r>
            </a:p>
          </p:txBody>
        </p:sp>
        <p:sp>
          <p:nvSpPr>
            <p:cNvPr id="58408" name="Text Box 40"/>
            <p:cNvSpPr txBox="1">
              <a:spLocks noChangeArrowheads="1"/>
            </p:cNvSpPr>
            <p:nvPr/>
          </p:nvSpPr>
          <p:spPr bwMode="auto">
            <a:xfrm>
              <a:off x="2385" y="2958"/>
              <a:ext cx="9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Serine (Ser)</a:t>
              </a:r>
            </a:p>
          </p:txBody>
        </p:sp>
        <p:sp>
          <p:nvSpPr>
            <p:cNvPr id="58409" name="Text Box 41"/>
            <p:cNvSpPr txBox="1">
              <a:spLocks noChangeArrowheads="1"/>
            </p:cNvSpPr>
            <p:nvPr/>
          </p:nvSpPr>
          <p:spPr bwMode="auto">
            <a:xfrm>
              <a:off x="3937" y="2958"/>
              <a:ext cx="13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Aspartic acid (Asp)</a:t>
              </a:r>
            </a:p>
          </p:txBody>
        </p:sp>
        <p:sp>
          <p:nvSpPr>
            <p:cNvPr id="58410" name="Text Box 42"/>
            <p:cNvSpPr txBox="1">
              <a:spLocks noChangeArrowheads="1"/>
            </p:cNvSpPr>
            <p:nvPr/>
          </p:nvSpPr>
          <p:spPr bwMode="auto">
            <a:xfrm>
              <a:off x="289" y="3288"/>
              <a:ext cx="17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Hydrophobic</a:t>
              </a:r>
            </a:p>
          </p:txBody>
        </p:sp>
        <p:sp>
          <p:nvSpPr>
            <p:cNvPr id="58411" name="Text Box 43"/>
            <p:cNvSpPr txBox="1">
              <a:spLocks noChangeArrowheads="1"/>
            </p:cNvSpPr>
            <p:nvPr/>
          </p:nvSpPr>
          <p:spPr bwMode="auto">
            <a:xfrm>
              <a:off x="2001" y="3288"/>
              <a:ext cx="34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Hydrophilic</a:t>
              </a:r>
            </a:p>
          </p:txBody>
        </p:sp>
      </p:grp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6000" b="1" u="sng"/>
              <a:t>Macromolecules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4400" dirty="0" smtClean="0"/>
              <a:t>4 </a:t>
            </a:r>
            <a:r>
              <a:rPr lang="en-US" sz="4400" dirty="0"/>
              <a:t>Types:</a:t>
            </a:r>
          </a:p>
          <a:p>
            <a:pPr lvl="1"/>
            <a:r>
              <a:rPr lang="en-US" sz="4400" dirty="0"/>
              <a:t>Carbohydrates, Lipids, Proteins, Nucleic Acids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b="1"/>
              <a:t>Peptide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sz="4800"/>
              <a:t>Amino Acids bonded to one another</a:t>
            </a:r>
          </a:p>
          <a:p>
            <a:r>
              <a:rPr lang="en-US" sz="4800"/>
              <a:t>Dipeptide, Polypeptide</a:t>
            </a:r>
          </a:p>
          <a:p>
            <a:r>
              <a:rPr lang="en-US" sz="4800" b="1" u="sng"/>
              <a:t>Peptide Bond:</a:t>
            </a:r>
            <a:r>
              <a:rPr lang="en-US" sz="4800"/>
              <a:t> linkages formed by joining the carboxyl group of 1 amino acid to the amino group of an amino acid of its neighbor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bond formation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384175" y="2185988"/>
            <a:ext cx="8461375" cy="2112962"/>
            <a:chOff x="242" y="1377"/>
            <a:chExt cx="5330" cy="1331"/>
          </a:xfrm>
        </p:grpSpPr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765"/>
              <a:ext cx="4992" cy="767"/>
            </a:xfrm>
            <a:prstGeom prst="rect">
              <a:avLst/>
            </a:prstGeom>
            <a:noFill/>
          </p:spPr>
        </p:pic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242" y="183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242" y="218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22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N</a:t>
              </a: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657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898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1072" y="186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1088" y="2180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OH</a:t>
              </a:r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1758" y="2165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1758" y="188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1914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N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1472" y="2014"/>
              <a:ext cx="1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+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2151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2158" y="1737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2151" y="227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R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2388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2564" y="186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2535" y="2172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OH</a:t>
              </a:r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578" y="2299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  <a:r>
                <a:rPr lang="en-US" sz="1200" baseline="-25000">
                  <a:latin typeface="Arial" charset="0"/>
                </a:rPr>
                <a:t>2</a:t>
              </a:r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4027" y="1845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4022" y="221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41" name="Text Box 25"/>
            <p:cNvSpPr txBox="1">
              <a:spLocks noChangeArrowheads="1"/>
            </p:cNvSpPr>
            <p:nvPr/>
          </p:nvSpPr>
          <p:spPr bwMode="auto">
            <a:xfrm>
              <a:off x="4198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N</a:t>
              </a:r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4386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43" name="Text Box 27"/>
            <p:cNvSpPr txBox="1">
              <a:spLocks noChangeArrowheads="1"/>
            </p:cNvSpPr>
            <p:nvPr/>
          </p:nvSpPr>
          <p:spPr bwMode="auto">
            <a:xfrm>
              <a:off x="4581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44" name="Text Box 28"/>
            <p:cNvSpPr txBox="1">
              <a:spLocks noChangeArrowheads="1"/>
            </p:cNvSpPr>
            <p:nvPr/>
          </p:nvSpPr>
          <p:spPr bwMode="auto">
            <a:xfrm>
              <a:off x="4784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N</a:t>
              </a:r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4980" y="20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5171" y="202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4396" y="223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R</a:t>
              </a:r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4786" y="222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49" name="Text Box 33"/>
            <p:cNvSpPr txBox="1">
              <a:spLocks noChangeArrowheads="1"/>
            </p:cNvSpPr>
            <p:nvPr/>
          </p:nvSpPr>
          <p:spPr bwMode="auto">
            <a:xfrm>
              <a:off x="4979" y="222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R</a:t>
              </a:r>
            </a:p>
          </p:txBody>
        </p:sp>
        <p:sp>
          <p:nvSpPr>
            <p:cNvPr id="60450" name="Text Box 34"/>
            <p:cNvSpPr txBox="1">
              <a:spLocks noChangeArrowheads="1"/>
            </p:cNvSpPr>
            <p:nvPr/>
          </p:nvSpPr>
          <p:spPr bwMode="auto">
            <a:xfrm>
              <a:off x="5312" y="218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OH</a:t>
              </a:r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5333" y="184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4554" y="1377"/>
              <a:ext cx="4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Peptide</a:t>
              </a:r>
            </a:p>
            <a:p>
              <a:pPr algn="ctr"/>
              <a:r>
                <a:rPr lang="en-US" sz="1200" b="1">
                  <a:latin typeface="Arial" charset="0"/>
                </a:rPr>
                <a:t>bond</a:t>
              </a:r>
            </a:p>
          </p:txBody>
        </p:sp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4520" y="2535"/>
              <a:ext cx="5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Dipeptide</a:t>
              </a:r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1957" y="2528"/>
              <a:ext cx="5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Amino acid</a:t>
              </a:r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2955" y="1772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Dehydration</a:t>
              </a:r>
            </a:p>
            <a:p>
              <a:pPr algn="ctr"/>
              <a:r>
                <a:rPr lang="en-US" sz="1200">
                  <a:latin typeface="Arial" charset="0"/>
                </a:rPr>
                <a:t>reaction</a:t>
              </a:r>
            </a:p>
          </p:txBody>
        </p:sp>
        <p:sp>
          <p:nvSpPr>
            <p:cNvPr id="60456" name="Text Box 40"/>
            <p:cNvSpPr txBox="1">
              <a:spLocks noChangeArrowheads="1"/>
            </p:cNvSpPr>
            <p:nvPr/>
          </p:nvSpPr>
          <p:spPr bwMode="auto">
            <a:xfrm>
              <a:off x="1678" y="1446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Amino </a:t>
              </a:r>
            </a:p>
            <a:p>
              <a:pPr algn="ctr"/>
              <a:r>
                <a:rPr lang="en-US" sz="1200">
                  <a:latin typeface="Arial" charset="0"/>
                </a:rPr>
                <a:t>group</a:t>
              </a: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664" y="173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653" y="227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R</a:t>
              </a:r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453" y="2535"/>
              <a:ext cx="5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Amino acid</a:t>
              </a:r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891" y="1446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Carboxyl </a:t>
              </a:r>
            </a:p>
            <a:p>
              <a:pPr algn="ctr"/>
              <a:r>
                <a:rPr lang="en-US" sz="1200">
                  <a:latin typeface="Arial" charset="0"/>
                </a:rPr>
                <a:t>group</a:t>
              </a:r>
            </a:p>
          </p:txBody>
        </p: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4390" y="1785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  <p:sp>
          <p:nvSpPr>
            <p:cNvPr id="60462" name="Text Box 46"/>
            <p:cNvSpPr txBox="1">
              <a:spLocks noChangeArrowheads="1"/>
            </p:cNvSpPr>
            <p:nvPr/>
          </p:nvSpPr>
          <p:spPr bwMode="auto">
            <a:xfrm>
              <a:off x="4574" y="178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4972" y="1792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H</a:t>
              </a:r>
            </a:p>
          </p:txBody>
        </p:sp>
      </p:grpSp>
    </p:spTree>
  </p:cSld>
  <p:clrMapOvr>
    <a:masterClrMapping/>
  </p:clrMapOvr>
  <p:transition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021138" y="693738"/>
            <a:ext cx="2449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Levels of Protein Structure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39888"/>
            <a:ext cx="3702050" cy="5218112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081088" y="1228725"/>
            <a:ext cx="173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Primary structure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365500" y="1447800"/>
            <a:ext cx="298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Gly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519488" y="1397000"/>
            <a:ext cx="298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Thr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660775" y="1333500"/>
            <a:ext cx="298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Gly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825875" y="1320800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Glu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971925" y="1390650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Ser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138613" y="1390650"/>
            <a:ext cx="303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Lys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229100" y="1257300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Cys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248150" y="1098550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Pro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4391025" y="1016000"/>
            <a:ext cx="312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Leu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4543425" y="1016000"/>
            <a:ext cx="311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Met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629150" y="116205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Val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500563" y="1276350"/>
            <a:ext cx="303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Lys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4438650" y="142240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Val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4568825" y="1504950"/>
            <a:ext cx="312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Leu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733925" y="1498600"/>
            <a:ext cx="315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Asp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4900613" y="148590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Ala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057775" y="148590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Val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210175" y="1498600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Arg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359400" y="1517650"/>
            <a:ext cx="298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Gly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21325" y="1530350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Ser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670550" y="1466850"/>
            <a:ext cx="303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Pro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5630863" y="130810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Ala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5551488" y="1174750"/>
            <a:ext cx="2651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Ile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583238" y="1028700"/>
            <a:ext cx="315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Asn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5753100" y="103505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Val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872163" y="113665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Ala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5981700" y="126365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Val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6134100" y="132080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His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286500" y="1358900"/>
            <a:ext cx="295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Val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949325" y="2755900"/>
            <a:ext cx="200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Secondary structure</a:t>
            </a: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3457575" y="247967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3552825" y="25781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3462338" y="269240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3567113" y="26876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3635375" y="278447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3579813" y="28956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3697288" y="28829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3606800" y="2997200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3709988" y="297815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85" name="Text Box 45"/>
          <p:cNvSpPr txBox="1">
            <a:spLocks noChangeArrowheads="1"/>
          </p:cNvSpPr>
          <p:nvPr/>
        </p:nvSpPr>
        <p:spPr bwMode="auto">
          <a:xfrm>
            <a:off x="3798888" y="30734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3636963" y="25701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487" name="AutoShape 47"/>
          <p:cNvSpPr>
            <a:spLocks/>
          </p:cNvSpPr>
          <p:nvPr/>
        </p:nvSpPr>
        <p:spPr bwMode="auto">
          <a:xfrm rot="4776323">
            <a:off x="3835400" y="2505075"/>
            <a:ext cx="42863" cy="163513"/>
          </a:xfrm>
          <a:prstGeom prst="leftBrace">
            <a:avLst>
              <a:gd name="adj1" fmla="val 317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8" name="Line 48"/>
          <p:cNvSpPr>
            <a:spLocks noChangeShapeType="1"/>
          </p:cNvSpPr>
          <p:nvPr/>
        </p:nvSpPr>
        <p:spPr bwMode="auto">
          <a:xfrm>
            <a:off x="3822700" y="2443163"/>
            <a:ext cx="30163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9" name="Text Box 49"/>
          <p:cNvSpPr txBox="1">
            <a:spLocks noChangeArrowheads="1"/>
          </p:cNvSpPr>
          <p:nvPr/>
        </p:nvSpPr>
        <p:spPr bwMode="auto">
          <a:xfrm>
            <a:off x="3392488" y="2006600"/>
            <a:ext cx="84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Hydrogen</a:t>
            </a:r>
          </a:p>
          <a:p>
            <a:pPr algn="ctr"/>
            <a:r>
              <a:rPr lang="en-US" sz="1200">
                <a:latin typeface="Arial" charset="0"/>
              </a:rPr>
              <a:t>bond</a:t>
            </a:r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3846513" y="252730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491" name="Text Box 51"/>
          <p:cNvSpPr txBox="1">
            <a:spLocks noChangeArrowheads="1"/>
          </p:cNvSpPr>
          <p:nvPr/>
        </p:nvSpPr>
        <p:spPr bwMode="auto">
          <a:xfrm>
            <a:off x="3943350" y="252253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92" name="Text Box 52"/>
          <p:cNvSpPr txBox="1">
            <a:spLocks noChangeArrowheads="1"/>
          </p:cNvSpPr>
          <p:nvPr/>
        </p:nvSpPr>
        <p:spPr bwMode="auto">
          <a:xfrm>
            <a:off x="3821113" y="26257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493" name="Text Box 53"/>
          <p:cNvSpPr txBox="1">
            <a:spLocks noChangeArrowheads="1"/>
          </p:cNvSpPr>
          <p:nvPr/>
        </p:nvSpPr>
        <p:spPr bwMode="auto">
          <a:xfrm>
            <a:off x="3927475" y="26289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494" name="Text Box 54"/>
          <p:cNvSpPr txBox="1">
            <a:spLocks noChangeArrowheads="1"/>
          </p:cNvSpPr>
          <p:nvPr/>
        </p:nvSpPr>
        <p:spPr bwMode="auto">
          <a:xfrm>
            <a:off x="3890963" y="27146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95" name="Text Box 55"/>
          <p:cNvSpPr txBox="1">
            <a:spLocks noChangeArrowheads="1"/>
          </p:cNvSpPr>
          <p:nvPr/>
        </p:nvSpPr>
        <p:spPr bwMode="auto">
          <a:xfrm>
            <a:off x="3902075" y="284162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3789363" y="285750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3922713" y="29670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4000500" y="29591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4024313" y="264953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4129088" y="26273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4003675" y="24257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4098925" y="251936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03" name="Text Box 63"/>
          <p:cNvSpPr txBox="1">
            <a:spLocks noChangeArrowheads="1"/>
          </p:cNvSpPr>
          <p:nvPr/>
        </p:nvSpPr>
        <p:spPr bwMode="auto">
          <a:xfrm>
            <a:off x="4186238" y="25114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04" name="Text Box 64"/>
          <p:cNvSpPr txBox="1">
            <a:spLocks noChangeArrowheads="1"/>
          </p:cNvSpPr>
          <p:nvPr/>
        </p:nvSpPr>
        <p:spPr bwMode="auto">
          <a:xfrm>
            <a:off x="4195763" y="27273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05" name="Text Box 65"/>
          <p:cNvSpPr txBox="1">
            <a:spLocks noChangeArrowheads="1"/>
          </p:cNvSpPr>
          <p:nvPr/>
        </p:nvSpPr>
        <p:spPr bwMode="auto">
          <a:xfrm>
            <a:off x="4167188" y="28400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4165600" y="2941638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4262438" y="292735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08" name="Text Box 68"/>
          <p:cNvSpPr txBox="1">
            <a:spLocks noChangeArrowheads="1"/>
          </p:cNvSpPr>
          <p:nvPr/>
        </p:nvSpPr>
        <p:spPr bwMode="auto">
          <a:xfrm>
            <a:off x="4346575" y="30162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4473575" y="291623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4567238" y="29003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4356100" y="2824163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4471988" y="27987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4460875" y="267017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4394200" y="257492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4511675" y="25717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4506913" y="24765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4397375" y="2484438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4562475" y="237172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4267200" y="283527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4684713" y="24590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4773613" y="24511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4702175" y="257333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4598988" y="25971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4630738" y="269557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4733925" y="26733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4824413" y="26590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R</a:t>
            </a: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4803775" y="27670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28" name="Text Box 88"/>
          <p:cNvSpPr txBox="1">
            <a:spLocks noChangeArrowheads="1"/>
          </p:cNvSpPr>
          <p:nvPr/>
        </p:nvSpPr>
        <p:spPr bwMode="auto">
          <a:xfrm>
            <a:off x="4684713" y="27765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3794125" y="3244850"/>
            <a:ext cx="925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Alpha helix</a:t>
            </a:r>
          </a:p>
        </p:txBody>
      </p:sp>
      <p:sp>
        <p:nvSpPr>
          <p:cNvPr id="61530" name="Text Box 90"/>
          <p:cNvSpPr txBox="1">
            <a:spLocks noChangeArrowheads="1"/>
          </p:cNvSpPr>
          <p:nvPr/>
        </p:nvSpPr>
        <p:spPr bwMode="auto">
          <a:xfrm>
            <a:off x="4652963" y="1852613"/>
            <a:ext cx="1011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Amino acids</a:t>
            </a:r>
          </a:p>
        </p:txBody>
      </p:sp>
      <p:sp>
        <p:nvSpPr>
          <p:cNvPr id="61531" name="Freeform 91"/>
          <p:cNvSpPr>
            <a:spLocks/>
          </p:cNvSpPr>
          <p:nvPr/>
        </p:nvSpPr>
        <p:spPr bwMode="auto">
          <a:xfrm>
            <a:off x="4745038" y="1671638"/>
            <a:ext cx="73660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3" y="160"/>
              </a:cxn>
              <a:cxn ang="0">
                <a:pos x="464" y="8"/>
              </a:cxn>
            </a:cxnLst>
            <a:rect l="0" t="0" r="r" b="b"/>
            <a:pathLst>
              <a:path w="464" h="160">
                <a:moveTo>
                  <a:pt x="0" y="0"/>
                </a:moveTo>
                <a:lnTo>
                  <a:pt x="243" y="160"/>
                </a:lnTo>
                <a:lnTo>
                  <a:pt x="464" y="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2" name="Freeform 92"/>
          <p:cNvSpPr>
            <a:spLocks/>
          </p:cNvSpPr>
          <p:nvPr/>
        </p:nvSpPr>
        <p:spPr bwMode="auto">
          <a:xfrm>
            <a:off x="4991100" y="2057400"/>
            <a:ext cx="385763" cy="614363"/>
          </a:xfrm>
          <a:custGeom>
            <a:avLst/>
            <a:gdLst/>
            <a:ahLst/>
            <a:cxnLst>
              <a:cxn ang="0">
                <a:pos x="243" y="107"/>
              </a:cxn>
              <a:cxn ang="0">
                <a:pos x="101" y="0"/>
              </a:cxn>
              <a:cxn ang="0">
                <a:pos x="0" y="387"/>
              </a:cxn>
            </a:cxnLst>
            <a:rect l="0" t="0" r="r" b="b"/>
            <a:pathLst>
              <a:path w="243" h="387">
                <a:moveTo>
                  <a:pt x="243" y="107"/>
                </a:moveTo>
                <a:lnTo>
                  <a:pt x="101" y="0"/>
                </a:lnTo>
                <a:lnTo>
                  <a:pt x="0" y="387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3" name="Text Box 93"/>
          <p:cNvSpPr txBox="1">
            <a:spLocks noChangeArrowheads="1"/>
          </p:cNvSpPr>
          <p:nvPr/>
        </p:nvSpPr>
        <p:spPr bwMode="auto">
          <a:xfrm>
            <a:off x="5030788" y="22987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34" name="Text Box 94"/>
          <p:cNvSpPr txBox="1">
            <a:spLocks noChangeArrowheads="1"/>
          </p:cNvSpPr>
          <p:nvPr/>
        </p:nvSpPr>
        <p:spPr bwMode="auto">
          <a:xfrm>
            <a:off x="5124450" y="23352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5132388" y="24479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5202238" y="23034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5294313" y="231457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5291138" y="22082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5346700" y="22352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5202238" y="220027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41" name="Text Box 101"/>
          <p:cNvSpPr txBox="1">
            <a:spLocks noChangeArrowheads="1"/>
          </p:cNvSpPr>
          <p:nvPr/>
        </p:nvSpPr>
        <p:spPr bwMode="auto">
          <a:xfrm>
            <a:off x="5345113" y="233045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42" name="Text Box 102"/>
          <p:cNvSpPr txBox="1">
            <a:spLocks noChangeArrowheads="1"/>
          </p:cNvSpPr>
          <p:nvPr/>
        </p:nvSpPr>
        <p:spPr bwMode="auto">
          <a:xfrm>
            <a:off x="5305425" y="241458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R</a:t>
            </a:r>
          </a:p>
        </p:txBody>
      </p:sp>
      <p:sp>
        <p:nvSpPr>
          <p:cNvPr id="61543" name="Text Box 103"/>
          <p:cNvSpPr txBox="1">
            <a:spLocks noChangeArrowheads="1"/>
          </p:cNvSpPr>
          <p:nvPr/>
        </p:nvSpPr>
        <p:spPr bwMode="auto">
          <a:xfrm>
            <a:off x="5403850" y="23876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44" name="Text Box 104"/>
          <p:cNvSpPr txBox="1">
            <a:spLocks noChangeArrowheads="1"/>
          </p:cNvSpPr>
          <p:nvPr/>
        </p:nvSpPr>
        <p:spPr bwMode="auto">
          <a:xfrm>
            <a:off x="5459413" y="238918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45" name="Text Box 105"/>
          <p:cNvSpPr txBox="1">
            <a:spLocks noChangeArrowheads="1"/>
          </p:cNvSpPr>
          <p:nvPr/>
        </p:nvSpPr>
        <p:spPr bwMode="auto">
          <a:xfrm>
            <a:off x="5407025" y="2505075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46" name="Text Box 106"/>
          <p:cNvSpPr txBox="1">
            <a:spLocks noChangeArrowheads="1"/>
          </p:cNvSpPr>
          <p:nvPr/>
        </p:nvSpPr>
        <p:spPr bwMode="auto">
          <a:xfrm>
            <a:off x="5565775" y="24193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47" name="Text Box 107"/>
          <p:cNvSpPr txBox="1">
            <a:spLocks noChangeArrowheads="1"/>
          </p:cNvSpPr>
          <p:nvPr/>
        </p:nvSpPr>
        <p:spPr bwMode="auto">
          <a:xfrm>
            <a:off x="5572125" y="253047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48" name="Text Box 108"/>
          <p:cNvSpPr txBox="1">
            <a:spLocks noChangeArrowheads="1"/>
          </p:cNvSpPr>
          <p:nvPr/>
        </p:nvSpPr>
        <p:spPr bwMode="auto">
          <a:xfrm>
            <a:off x="5641975" y="2282825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49" name="Text Box 109"/>
          <p:cNvSpPr txBox="1">
            <a:spLocks noChangeArrowheads="1"/>
          </p:cNvSpPr>
          <p:nvPr/>
        </p:nvSpPr>
        <p:spPr bwMode="auto">
          <a:xfrm>
            <a:off x="5648325" y="23939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50" name="Text Box 110"/>
          <p:cNvSpPr txBox="1">
            <a:spLocks noChangeArrowheads="1"/>
          </p:cNvSpPr>
          <p:nvPr/>
        </p:nvSpPr>
        <p:spPr bwMode="auto">
          <a:xfrm>
            <a:off x="5737225" y="24241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51" name="Text Box 111"/>
          <p:cNvSpPr txBox="1">
            <a:spLocks noChangeArrowheads="1"/>
          </p:cNvSpPr>
          <p:nvPr/>
        </p:nvSpPr>
        <p:spPr bwMode="auto">
          <a:xfrm>
            <a:off x="5794375" y="243046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52" name="Text Box 112"/>
          <p:cNvSpPr txBox="1">
            <a:spLocks noChangeArrowheads="1"/>
          </p:cNvSpPr>
          <p:nvPr/>
        </p:nvSpPr>
        <p:spPr bwMode="auto">
          <a:xfrm>
            <a:off x="5795963" y="23368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53" name="Text Box 113"/>
          <p:cNvSpPr txBox="1">
            <a:spLocks noChangeArrowheads="1"/>
          </p:cNvSpPr>
          <p:nvPr/>
        </p:nvSpPr>
        <p:spPr bwMode="auto">
          <a:xfrm>
            <a:off x="5846763" y="24860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54" name="Text Box 114"/>
          <p:cNvSpPr txBox="1">
            <a:spLocks noChangeArrowheads="1"/>
          </p:cNvSpPr>
          <p:nvPr/>
        </p:nvSpPr>
        <p:spPr bwMode="auto">
          <a:xfrm>
            <a:off x="5902325" y="24876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55" name="Text Box 115"/>
          <p:cNvSpPr txBox="1">
            <a:spLocks noChangeArrowheads="1"/>
          </p:cNvSpPr>
          <p:nvPr/>
        </p:nvSpPr>
        <p:spPr bwMode="auto">
          <a:xfrm>
            <a:off x="5845175" y="2595563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56" name="Text Box 116"/>
          <p:cNvSpPr txBox="1">
            <a:spLocks noChangeArrowheads="1"/>
          </p:cNvSpPr>
          <p:nvPr/>
        </p:nvSpPr>
        <p:spPr bwMode="auto">
          <a:xfrm>
            <a:off x="5997575" y="25003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57" name="Text Box 117"/>
          <p:cNvSpPr txBox="1">
            <a:spLocks noChangeArrowheads="1"/>
          </p:cNvSpPr>
          <p:nvPr/>
        </p:nvSpPr>
        <p:spPr bwMode="auto">
          <a:xfrm>
            <a:off x="6003925" y="261143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58" name="Text Box 118"/>
          <p:cNvSpPr txBox="1">
            <a:spLocks noChangeArrowheads="1"/>
          </p:cNvSpPr>
          <p:nvPr/>
        </p:nvSpPr>
        <p:spPr bwMode="auto">
          <a:xfrm>
            <a:off x="6080125" y="2374900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59" name="Text Box 119"/>
          <p:cNvSpPr txBox="1">
            <a:spLocks noChangeArrowheads="1"/>
          </p:cNvSpPr>
          <p:nvPr/>
        </p:nvSpPr>
        <p:spPr bwMode="auto">
          <a:xfrm>
            <a:off x="6089650" y="248602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6175375" y="251618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61" name="Text Box 121"/>
          <p:cNvSpPr txBox="1">
            <a:spLocks noChangeArrowheads="1"/>
          </p:cNvSpPr>
          <p:nvPr/>
        </p:nvSpPr>
        <p:spPr bwMode="auto">
          <a:xfrm>
            <a:off x="6230938" y="25225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62" name="Text Box 122"/>
          <p:cNvSpPr txBox="1">
            <a:spLocks noChangeArrowheads="1"/>
          </p:cNvSpPr>
          <p:nvPr/>
        </p:nvSpPr>
        <p:spPr bwMode="auto">
          <a:xfrm>
            <a:off x="6227763" y="24352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63" name="Text Box 123"/>
          <p:cNvSpPr txBox="1">
            <a:spLocks noChangeArrowheads="1"/>
          </p:cNvSpPr>
          <p:nvPr/>
        </p:nvSpPr>
        <p:spPr bwMode="auto">
          <a:xfrm>
            <a:off x="6280150" y="257968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64" name="Text Box 124"/>
          <p:cNvSpPr txBox="1">
            <a:spLocks noChangeArrowheads="1"/>
          </p:cNvSpPr>
          <p:nvPr/>
        </p:nvSpPr>
        <p:spPr bwMode="auto">
          <a:xfrm>
            <a:off x="6284913" y="26860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65" name="Text Box 125"/>
          <p:cNvSpPr txBox="1">
            <a:spLocks noChangeArrowheads="1"/>
          </p:cNvSpPr>
          <p:nvPr/>
        </p:nvSpPr>
        <p:spPr bwMode="auto">
          <a:xfrm>
            <a:off x="6338888" y="25701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66" name="Text Box 126"/>
          <p:cNvSpPr txBox="1">
            <a:spLocks noChangeArrowheads="1"/>
          </p:cNvSpPr>
          <p:nvPr/>
        </p:nvSpPr>
        <p:spPr bwMode="auto">
          <a:xfrm>
            <a:off x="6446838" y="259238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67" name="Text Box 127"/>
          <p:cNvSpPr txBox="1">
            <a:spLocks noChangeArrowheads="1"/>
          </p:cNvSpPr>
          <p:nvPr/>
        </p:nvSpPr>
        <p:spPr bwMode="auto">
          <a:xfrm>
            <a:off x="6457950" y="26987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68" name="Text Box 128"/>
          <p:cNvSpPr txBox="1">
            <a:spLocks noChangeArrowheads="1"/>
          </p:cNvSpPr>
          <p:nvPr/>
        </p:nvSpPr>
        <p:spPr bwMode="auto">
          <a:xfrm>
            <a:off x="6524625" y="2454275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69" name="Text Box 129"/>
          <p:cNvSpPr txBox="1">
            <a:spLocks noChangeArrowheads="1"/>
          </p:cNvSpPr>
          <p:nvPr/>
        </p:nvSpPr>
        <p:spPr bwMode="auto">
          <a:xfrm>
            <a:off x="6534150" y="25654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70" name="Text Box 130"/>
          <p:cNvSpPr txBox="1">
            <a:spLocks noChangeArrowheads="1"/>
          </p:cNvSpPr>
          <p:nvPr/>
        </p:nvSpPr>
        <p:spPr bwMode="auto">
          <a:xfrm>
            <a:off x="6621463" y="25955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71" name="Text Box 131"/>
          <p:cNvSpPr txBox="1">
            <a:spLocks noChangeArrowheads="1"/>
          </p:cNvSpPr>
          <p:nvPr/>
        </p:nvSpPr>
        <p:spPr bwMode="auto">
          <a:xfrm>
            <a:off x="6699250" y="25971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72" name="Text Box 132"/>
          <p:cNvSpPr txBox="1">
            <a:spLocks noChangeArrowheads="1"/>
          </p:cNvSpPr>
          <p:nvPr/>
        </p:nvSpPr>
        <p:spPr bwMode="auto">
          <a:xfrm>
            <a:off x="6696075" y="25082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73" name="Text Box 133"/>
          <p:cNvSpPr txBox="1">
            <a:spLocks noChangeArrowheads="1"/>
          </p:cNvSpPr>
          <p:nvPr/>
        </p:nvSpPr>
        <p:spPr bwMode="auto">
          <a:xfrm>
            <a:off x="6753225" y="26543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74" name="Text Box 134"/>
          <p:cNvSpPr txBox="1">
            <a:spLocks noChangeArrowheads="1"/>
          </p:cNvSpPr>
          <p:nvPr/>
        </p:nvSpPr>
        <p:spPr bwMode="auto">
          <a:xfrm>
            <a:off x="6746875" y="2768600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75" name="Text Box 135"/>
          <p:cNvSpPr txBox="1">
            <a:spLocks noChangeArrowheads="1"/>
          </p:cNvSpPr>
          <p:nvPr/>
        </p:nvSpPr>
        <p:spPr bwMode="auto">
          <a:xfrm>
            <a:off x="5140325" y="2649538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76" name="Text Box 136"/>
          <p:cNvSpPr txBox="1">
            <a:spLocks noChangeArrowheads="1"/>
          </p:cNvSpPr>
          <p:nvPr/>
        </p:nvSpPr>
        <p:spPr bwMode="auto">
          <a:xfrm>
            <a:off x="5154613" y="27559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77" name="Text Box 137"/>
          <p:cNvSpPr txBox="1">
            <a:spLocks noChangeArrowheads="1"/>
          </p:cNvSpPr>
          <p:nvPr/>
        </p:nvSpPr>
        <p:spPr bwMode="auto">
          <a:xfrm>
            <a:off x="5062538" y="28194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78" name="Text Box 138"/>
          <p:cNvSpPr txBox="1">
            <a:spLocks noChangeArrowheads="1"/>
          </p:cNvSpPr>
          <p:nvPr/>
        </p:nvSpPr>
        <p:spPr bwMode="auto">
          <a:xfrm>
            <a:off x="5241925" y="27622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79" name="Text Box 139"/>
          <p:cNvSpPr txBox="1">
            <a:spLocks noChangeArrowheads="1"/>
          </p:cNvSpPr>
          <p:nvPr/>
        </p:nvSpPr>
        <p:spPr bwMode="auto">
          <a:xfrm>
            <a:off x="5249863" y="28749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80" name="Text Box 140"/>
          <p:cNvSpPr txBox="1">
            <a:spLocks noChangeArrowheads="1"/>
          </p:cNvSpPr>
          <p:nvPr/>
        </p:nvSpPr>
        <p:spPr bwMode="auto">
          <a:xfrm>
            <a:off x="5316538" y="27797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81" name="Text Box 141"/>
          <p:cNvSpPr txBox="1">
            <a:spLocks noChangeArrowheads="1"/>
          </p:cNvSpPr>
          <p:nvPr/>
        </p:nvSpPr>
        <p:spPr bwMode="auto">
          <a:xfrm>
            <a:off x="5372100" y="27876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82" name="Text Box 142"/>
          <p:cNvSpPr txBox="1">
            <a:spLocks noChangeArrowheads="1"/>
          </p:cNvSpPr>
          <p:nvPr/>
        </p:nvSpPr>
        <p:spPr bwMode="auto">
          <a:xfrm>
            <a:off x="5376863" y="290353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83" name="Text Box 143"/>
          <p:cNvSpPr txBox="1">
            <a:spLocks noChangeArrowheads="1"/>
          </p:cNvSpPr>
          <p:nvPr/>
        </p:nvSpPr>
        <p:spPr bwMode="auto">
          <a:xfrm>
            <a:off x="5434013" y="279717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84" name="Text Box 144"/>
          <p:cNvSpPr txBox="1">
            <a:spLocks noChangeArrowheads="1"/>
          </p:cNvSpPr>
          <p:nvPr/>
        </p:nvSpPr>
        <p:spPr bwMode="auto">
          <a:xfrm>
            <a:off x="5422900" y="270192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85" name="Text Box 145"/>
          <p:cNvSpPr txBox="1">
            <a:spLocks noChangeArrowheads="1"/>
          </p:cNvSpPr>
          <p:nvPr/>
        </p:nvSpPr>
        <p:spPr bwMode="auto">
          <a:xfrm>
            <a:off x="5489575" y="2879725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86" name="Text Box 146"/>
          <p:cNvSpPr txBox="1">
            <a:spLocks noChangeArrowheads="1"/>
          </p:cNvSpPr>
          <p:nvPr/>
        </p:nvSpPr>
        <p:spPr bwMode="auto">
          <a:xfrm>
            <a:off x="5591175" y="28448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87" name="Text Box 147"/>
          <p:cNvSpPr txBox="1">
            <a:spLocks noChangeArrowheads="1"/>
          </p:cNvSpPr>
          <p:nvPr/>
        </p:nvSpPr>
        <p:spPr bwMode="auto">
          <a:xfrm>
            <a:off x="5580063" y="27368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88" name="Text Box 148"/>
          <p:cNvSpPr txBox="1">
            <a:spLocks noChangeArrowheads="1"/>
          </p:cNvSpPr>
          <p:nvPr/>
        </p:nvSpPr>
        <p:spPr bwMode="auto">
          <a:xfrm>
            <a:off x="5678488" y="28622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89" name="Text Box 149"/>
          <p:cNvSpPr txBox="1">
            <a:spLocks noChangeArrowheads="1"/>
          </p:cNvSpPr>
          <p:nvPr/>
        </p:nvSpPr>
        <p:spPr bwMode="auto">
          <a:xfrm>
            <a:off x="5691188" y="29702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90" name="Text Box 150"/>
          <p:cNvSpPr txBox="1">
            <a:spLocks noChangeArrowheads="1"/>
          </p:cNvSpPr>
          <p:nvPr/>
        </p:nvSpPr>
        <p:spPr bwMode="auto">
          <a:xfrm>
            <a:off x="5757863" y="282098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91" name="Text Box 151"/>
          <p:cNvSpPr txBox="1">
            <a:spLocks noChangeArrowheads="1"/>
          </p:cNvSpPr>
          <p:nvPr/>
        </p:nvSpPr>
        <p:spPr bwMode="auto">
          <a:xfrm>
            <a:off x="5818188" y="28749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92" name="Text Box 152"/>
          <p:cNvSpPr txBox="1">
            <a:spLocks noChangeArrowheads="1"/>
          </p:cNvSpPr>
          <p:nvPr/>
        </p:nvSpPr>
        <p:spPr bwMode="auto">
          <a:xfrm>
            <a:off x="5818188" y="300513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93" name="Text Box 153"/>
          <p:cNvSpPr txBox="1">
            <a:spLocks noChangeArrowheads="1"/>
          </p:cNvSpPr>
          <p:nvPr/>
        </p:nvSpPr>
        <p:spPr bwMode="auto">
          <a:xfrm>
            <a:off x="5876925" y="290195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94" name="Text Box 154"/>
          <p:cNvSpPr txBox="1">
            <a:spLocks noChangeArrowheads="1"/>
          </p:cNvSpPr>
          <p:nvPr/>
        </p:nvSpPr>
        <p:spPr bwMode="auto">
          <a:xfrm>
            <a:off x="5868988" y="280352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595" name="Text Box 155"/>
          <p:cNvSpPr txBox="1">
            <a:spLocks noChangeArrowheads="1"/>
          </p:cNvSpPr>
          <p:nvPr/>
        </p:nvSpPr>
        <p:spPr bwMode="auto">
          <a:xfrm>
            <a:off x="5926138" y="297497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96" name="Text Box 156"/>
          <p:cNvSpPr txBox="1">
            <a:spLocks noChangeArrowheads="1"/>
          </p:cNvSpPr>
          <p:nvPr/>
        </p:nvSpPr>
        <p:spPr bwMode="auto">
          <a:xfrm>
            <a:off x="6027738" y="2936875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597" name="Text Box 157"/>
          <p:cNvSpPr txBox="1">
            <a:spLocks noChangeArrowheads="1"/>
          </p:cNvSpPr>
          <p:nvPr/>
        </p:nvSpPr>
        <p:spPr bwMode="auto">
          <a:xfrm>
            <a:off x="6016625" y="2824163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598" name="Text Box 158"/>
          <p:cNvSpPr txBox="1">
            <a:spLocks noChangeArrowheads="1"/>
          </p:cNvSpPr>
          <p:nvPr/>
        </p:nvSpPr>
        <p:spPr bwMode="auto">
          <a:xfrm>
            <a:off x="6115050" y="29321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599" name="Text Box 159"/>
          <p:cNvSpPr txBox="1">
            <a:spLocks noChangeArrowheads="1"/>
          </p:cNvSpPr>
          <p:nvPr/>
        </p:nvSpPr>
        <p:spPr bwMode="auto">
          <a:xfrm>
            <a:off x="6127750" y="30591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600" name="Text Box 160"/>
          <p:cNvSpPr txBox="1">
            <a:spLocks noChangeArrowheads="1"/>
          </p:cNvSpPr>
          <p:nvPr/>
        </p:nvSpPr>
        <p:spPr bwMode="auto">
          <a:xfrm>
            <a:off x="6196013" y="292576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01" name="Text Box 161"/>
          <p:cNvSpPr txBox="1">
            <a:spLocks noChangeArrowheads="1"/>
          </p:cNvSpPr>
          <p:nvPr/>
        </p:nvSpPr>
        <p:spPr bwMode="auto">
          <a:xfrm>
            <a:off x="6259513" y="29575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02" name="Text Box 162"/>
          <p:cNvSpPr txBox="1">
            <a:spLocks noChangeArrowheads="1"/>
          </p:cNvSpPr>
          <p:nvPr/>
        </p:nvSpPr>
        <p:spPr bwMode="auto">
          <a:xfrm>
            <a:off x="6249988" y="308292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603" name="Text Box 163"/>
          <p:cNvSpPr txBox="1">
            <a:spLocks noChangeArrowheads="1"/>
          </p:cNvSpPr>
          <p:nvPr/>
        </p:nvSpPr>
        <p:spPr bwMode="auto">
          <a:xfrm>
            <a:off x="6313488" y="297180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604" name="Text Box 164"/>
          <p:cNvSpPr txBox="1">
            <a:spLocks noChangeArrowheads="1"/>
          </p:cNvSpPr>
          <p:nvPr/>
        </p:nvSpPr>
        <p:spPr bwMode="auto">
          <a:xfrm>
            <a:off x="6310313" y="28813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605" name="Text Box 165"/>
          <p:cNvSpPr txBox="1">
            <a:spLocks noChangeArrowheads="1"/>
          </p:cNvSpPr>
          <p:nvPr/>
        </p:nvSpPr>
        <p:spPr bwMode="auto">
          <a:xfrm>
            <a:off x="6372225" y="3068638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06" name="Text Box 166"/>
          <p:cNvSpPr txBox="1">
            <a:spLocks noChangeArrowheads="1"/>
          </p:cNvSpPr>
          <p:nvPr/>
        </p:nvSpPr>
        <p:spPr bwMode="auto">
          <a:xfrm>
            <a:off x="6480175" y="30226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07" name="Text Box 167"/>
          <p:cNvSpPr txBox="1">
            <a:spLocks noChangeArrowheads="1"/>
          </p:cNvSpPr>
          <p:nvPr/>
        </p:nvSpPr>
        <p:spPr bwMode="auto">
          <a:xfrm>
            <a:off x="6465888" y="291147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608" name="Text Box 168"/>
          <p:cNvSpPr txBox="1">
            <a:spLocks noChangeArrowheads="1"/>
          </p:cNvSpPr>
          <p:nvPr/>
        </p:nvSpPr>
        <p:spPr bwMode="auto">
          <a:xfrm>
            <a:off x="6564313" y="30432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609" name="Text Box 169"/>
          <p:cNvSpPr txBox="1">
            <a:spLocks noChangeArrowheads="1"/>
          </p:cNvSpPr>
          <p:nvPr/>
        </p:nvSpPr>
        <p:spPr bwMode="auto">
          <a:xfrm>
            <a:off x="6577013" y="315118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610" name="Text Box 170"/>
          <p:cNvSpPr txBox="1">
            <a:spLocks noChangeArrowheads="1"/>
          </p:cNvSpPr>
          <p:nvPr/>
        </p:nvSpPr>
        <p:spPr bwMode="auto">
          <a:xfrm>
            <a:off x="6650038" y="3003550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11" name="Text Box 171"/>
          <p:cNvSpPr txBox="1">
            <a:spLocks noChangeArrowheads="1"/>
          </p:cNvSpPr>
          <p:nvPr/>
        </p:nvSpPr>
        <p:spPr bwMode="auto">
          <a:xfrm>
            <a:off x="6708775" y="3060700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12" name="Text Box 172"/>
          <p:cNvSpPr txBox="1">
            <a:spLocks noChangeArrowheads="1"/>
          </p:cNvSpPr>
          <p:nvPr/>
        </p:nvSpPr>
        <p:spPr bwMode="auto">
          <a:xfrm>
            <a:off x="6705600" y="3184525"/>
            <a:ext cx="233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O</a:t>
            </a:r>
          </a:p>
        </p:txBody>
      </p:sp>
      <p:sp>
        <p:nvSpPr>
          <p:cNvPr id="61613" name="Text Box 173"/>
          <p:cNvSpPr txBox="1">
            <a:spLocks noChangeArrowheads="1"/>
          </p:cNvSpPr>
          <p:nvPr/>
        </p:nvSpPr>
        <p:spPr bwMode="auto">
          <a:xfrm>
            <a:off x="6762750" y="2982913"/>
            <a:ext cx="2301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H</a:t>
            </a:r>
          </a:p>
        </p:txBody>
      </p:sp>
      <p:sp>
        <p:nvSpPr>
          <p:cNvPr id="61614" name="Text Box 174"/>
          <p:cNvSpPr txBox="1">
            <a:spLocks noChangeArrowheads="1"/>
          </p:cNvSpPr>
          <p:nvPr/>
        </p:nvSpPr>
        <p:spPr bwMode="auto">
          <a:xfrm>
            <a:off x="6770688" y="3081338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N</a:t>
            </a:r>
          </a:p>
        </p:txBody>
      </p:sp>
      <p:sp>
        <p:nvSpPr>
          <p:cNvPr id="61615" name="Text Box 175"/>
          <p:cNvSpPr txBox="1">
            <a:spLocks noChangeArrowheads="1"/>
          </p:cNvSpPr>
          <p:nvPr/>
        </p:nvSpPr>
        <p:spPr bwMode="auto">
          <a:xfrm>
            <a:off x="6840538" y="3173413"/>
            <a:ext cx="2301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00">
                <a:latin typeface="Arial" charset="0"/>
              </a:rPr>
              <a:t>C</a:t>
            </a:r>
          </a:p>
        </p:txBody>
      </p:sp>
      <p:sp>
        <p:nvSpPr>
          <p:cNvPr id="61616" name="Text Box 176"/>
          <p:cNvSpPr txBox="1">
            <a:spLocks noChangeArrowheads="1"/>
          </p:cNvSpPr>
          <p:nvPr/>
        </p:nvSpPr>
        <p:spPr bwMode="auto">
          <a:xfrm>
            <a:off x="5440363" y="3244850"/>
            <a:ext cx="1112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Pleated sheet</a:t>
            </a:r>
          </a:p>
        </p:txBody>
      </p:sp>
      <p:sp>
        <p:nvSpPr>
          <p:cNvPr id="61617" name="Text Box 177"/>
          <p:cNvSpPr txBox="1">
            <a:spLocks noChangeArrowheads="1"/>
          </p:cNvSpPr>
          <p:nvPr/>
        </p:nvSpPr>
        <p:spPr bwMode="auto">
          <a:xfrm>
            <a:off x="1092200" y="4584700"/>
            <a:ext cx="172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Tertiary structure</a:t>
            </a:r>
          </a:p>
        </p:txBody>
      </p:sp>
      <p:sp>
        <p:nvSpPr>
          <p:cNvPr id="61618" name="Text Box 178"/>
          <p:cNvSpPr txBox="1">
            <a:spLocks noChangeArrowheads="1"/>
          </p:cNvSpPr>
          <p:nvPr/>
        </p:nvSpPr>
        <p:spPr bwMode="auto">
          <a:xfrm>
            <a:off x="3321050" y="4648200"/>
            <a:ext cx="1241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Polypeptide</a:t>
            </a:r>
          </a:p>
          <a:p>
            <a:pPr algn="ctr"/>
            <a:r>
              <a:rPr lang="en-US" sz="1200">
                <a:latin typeface="Arial" charset="0"/>
              </a:rPr>
              <a:t>(single subunit</a:t>
            </a:r>
          </a:p>
          <a:p>
            <a:pPr algn="ctr"/>
            <a:r>
              <a:rPr lang="en-US" sz="1200">
                <a:latin typeface="Arial" charset="0"/>
              </a:rPr>
              <a:t>of transthyretin)</a:t>
            </a:r>
          </a:p>
        </p:txBody>
      </p:sp>
      <p:sp>
        <p:nvSpPr>
          <p:cNvPr id="61619" name="Text Box 179"/>
          <p:cNvSpPr txBox="1">
            <a:spLocks noChangeArrowheads="1"/>
          </p:cNvSpPr>
          <p:nvPr/>
        </p:nvSpPr>
        <p:spPr bwMode="auto">
          <a:xfrm>
            <a:off x="1106488" y="5662613"/>
            <a:ext cx="205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Quaternary structure</a:t>
            </a:r>
          </a:p>
        </p:txBody>
      </p:sp>
      <p:sp>
        <p:nvSpPr>
          <p:cNvPr id="61620" name="Text Box 180"/>
          <p:cNvSpPr txBox="1">
            <a:spLocks noChangeArrowheads="1"/>
          </p:cNvSpPr>
          <p:nvPr/>
        </p:nvSpPr>
        <p:spPr bwMode="auto">
          <a:xfrm>
            <a:off x="6618288" y="5559425"/>
            <a:ext cx="1584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Transthyretin, with</a:t>
            </a:r>
          </a:p>
          <a:p>
            <a:pPr algn="ctr"/>
            <a:r>
              <a:rPr lang="en-US" sz="1200">
                <a:latin typeface="Arial" charset="0"/>
              </a:rPr>
              <a:t>four identical</a:t>
            </a:r>
          </a:p>
          <a:p>
            <a:pPr algn="ctr"/>
            <a:r>
              <a:rPr lang="en-US" sz="1200">
                <a:latin typeface="Arial" charset="0"/>
              </a:rPr>
              <a:t>Polypeptide subunits</a:t>
            </a:r>
          </a:p>
        </p:txBody>
      </p:sp>
      <p:sp>
        <p:nvSpPr>
          <p:cNvPr id="61621" name="Text Box 181"/>
          <p:cNvSpPr txBox="1">
            <a:spLocks noChangeArrowheads="1"/>
          </p:cNvSpPr>
          <p:nvPr/>
        </p:nvSpPr>
        <p:spPr bwMode="auto">
          <a:xfrm>
            <a:off x="6416675" y="1277938"/>
            <a:ext cx="320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Phe</a:t>
            </a:r>
          </a:p>
        </p:txBody>
      </p:sp>
      <p:sp>
        <p:nvSpPr>
          <p:cNvPr id="61622" name="Text Box 182"/>
          <p:cNvSpPr txBox="1">
            <a:spLocks noChangeArrowheads="1"/>
          </p:cNvSpPr>
          <p:nvPr/>
        </p:nvSpPr>
        <p:spPr bwMode="auto">
          <a:xfrm>
            <a:off x="6580188" y="1216025"/>
            <a:ext cx="303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">
                <a:latin typeface="Arial" charset="0"/>
              </a:rPr>
              <a:t>Arg</a:t>
            </a:r>
          </a:p>
        </p:txBody>
      </p:sp>
    </p:spTree>
  </p:cSld>
  <p:clrMapOvr>
    <a:masterClrMapping/>
  </p:clrMapOvr>
  <p:transition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7200" b="1" u="sng"/>
              <a:t>Protein Structures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b="1"/>
              <a:t>1</a:t>
            </a:r>
            <a:r>
              <a:rPr lang="en-US" sz="4800" b="1" baseline="30000"/>
              <a:t>0</a:t>
            </a:r>
            <a:r>
              <a:rPr lang="en-US" sz="4800" b="1"/>
              <a:t> Structure</a:t>
            </a:r>
            <a:r>
              <a:rPr lang="en-US" sz="4800"/>
              <a:t> : Sequence of Amino acids</a:t>
            </a:r>
          </a:p>
          <a:p>
            <a:pPr>
              <a:lnSpc>
                <a:spcPct val="90000"/>
              </a:lnSpc>
            </a:pPr>
            <a:r>
              <a:rPr lang="en-US" sz="4800" b="1"/>
              <a:t>2</a:t>
            </a:r>
            <a:r>
              <a:rPr lang="en-US" sz="4800" b="1" baseline="30000"/>
              <a:t>0</a:t>
            </a:r>
            <a:r>
              <a:rPr lang="en-US" sz="4800" b="1"/>
              <a:t> Structure: </a:t>
            </a:r>
            <a:r>
              <a:rPr lang="en-US" sz="4800"/>
              <a:t>Alpha helix or Beta Pleated sheets</a:t>
            </a:r>
          </a:p>
          <a:p>
            <a:pPr>
              <a:lnSpc>
                <a:spcPct val="90000"/>
              </a:lnSpc>
            </a:pPr>
            <a:r>
              <a:rPr lang="en-US" sz="4800" b="1"/>
              <a:t>3</a:t>
            </a:r>
            <a:r>
              <a:rPr lang="en-US" sz="4800" b="1" baseline="30000"/>
              <a:t>0</a:t>
            </a:r>
            <a:r>
              <a:rPr lang="en-US" sz="4800" b="1"/>
              <a:t> Structure</a:t>
            </a:r>
            <a:r>
              <a:rPr lang="en-US" sz="4800"/>
              <a:t>: Polypeptide</a:t>
            </a:r>
          </a:p>
          <a:p>
            <a:pPr>
              <a:lnSpc>
                <a:spcPct val="90000"/>
              </a:lnSpc>
            </a:pPr>
            <a:r>
              <a:rPr lang="en-US" sz="4800" b="1"/>
              <a:t>4</a:t>
            </a:r>
            <a:r>
              <a:rPr lang="en-US" sz="4800" b="1" baseline="30000"/>
              <a:t>0</a:t>
            </a:r>
            <a:r>
              <a:rPr lang="en-US" sz="4800" b="1"/>
              <a:t> Structure: </a:t>
            </a:r>
            <a:r>
              <a:rPr lang="en-US" sz="4800"/>
              <a:t>Joining of multiple polypeptides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7772400" cy="2636838"/>
          </a:xfrm>
        </p:spPr>
        <p:txBody>
          <a:bodyPr/>
          <a:lstStyle/>
          <a:p>
            <a:pPr marL="0" indent="0">
              <a:spcBef>
                <a:spcPct val="25000"/>
              </a:spcBef>
            </a:pPr>
            <a:r>
              <a:rPr lang="en-US" sz="3000" i="1"/>
              <a:t>Primary Structure</a:t>
            </a:r>
            <a:endParaRPr lang="en-US"/>
          </a:p>
          <a:p>
            <a:pPr marL="798513" lvl="1" indent="-334963">
              <a:spcBef>
                <a:spcPct val="25000"/>
              </a:spcBef>
            </a:pPr>
            <a:r>
              <a:rPr lang="en-US" sz="2600"/>
              <a:t>A protein’s primary structure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2200"/>
              <a:t>Is the sequence of amino acids forming its polypeptide chains</a:t>
            </a:r>
            <a:endParaRPr lang="en-US"/>
          </a:p>
        </p:txBody>
      </p:sp>
      <p:sp>
        <p:nvSpPr>
          <p:cNvPr id="6246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733425" y="2819400"/>
            <a:ext cx="7800975" cy="3422650"/>
            <a:chOff x="1419" y="2546"/>
            <a:chExt cx="3389" cy="868"/>
          </a:xfrm>
        </p:grpSpPr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5" y="2723"/>
              <a:ext cx="2663" cy="486"/>
            </a:xfrm>
            <a:prstGeom prst="rect">
              <a:avLst/>
            </a:prstGeom>
            <a:noFill/>
          </p:spPr>
        </p:pic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3272" y="2546"/>
              <a:ext cx="57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 b="1">
                  <a:latin typeface="Arial" charset="0"/>
                </a:rPr>
                <a:t>Levels of Protein Structure</a:t>
              </a: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419" y="2987"/>
              <a:ext cx="583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Primary structure</a:t>
              </a:r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2247" y="3026"/>
              <a:ext cx="13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Gly</a:t>
              </a:r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2358" y="2990"/>
              <a:ext cx="13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Thr</a:t>
              </a: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auto">
            <a:xfrm>
              <a:off x="2459" y="2944"/>
              <a:ext cx="13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Gly</a:t>
              </a: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2578" y="2935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Glu</a:t>
              </a: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>
              <a:off x="2683" y="2985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Ser</a:t>
              </a: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2802" y="2985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Lys</a:t>
              </a: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2869" y="2890"/>
              <a:ext cx="147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Cys</a:t>
              </a:r>
            </a:p>
          </p:txBody>
        </p:sp>
        <p:sp>
          <p:nvSpPr>
            <p:cNvPr id="62479" name="Text Box 15"/>
            <p:cNvSpPr txBox="1">
              <a:spLocks noChangeArrowheads="1"/>
            </p:cNvSpPr>
            <p:nvPr/>
          </p:nvSpPr>
          <p:spPr bwMode="auto">
            <a:xfrm>
              <a:off x="2880" y="2776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Pro</a:t>
              </a:r>
            </a:p>
          </p:txBody>
        </p:sp>
        <p:sp>
          <p:nvSpPr>
            <p:cNvPr id="62480" name="Text Box 16"/>
            <p:cNvSpPr txBox="1">
              <a:spLocks noChangeArrowheads="1"/>
            </p:cNvSpPr>
            <p:nvPr/>
          </p:nvSpPr>
          <p:spPr bwMode="auto">
            <a:xfrm>
              <a:off x="2985" y="2716"/>
              <a:ext cx="1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Leu</a:t>
              </a:r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3093" y="2716"/>
              <a:ext cx="14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Met</a:t>
              </a:r>
            </a:p>
          </p:txBody>
        </p:sp>
        <p:sp>
          <p:nvSpPr>
            <p:cNvPr id="62482" name="Text Box 18"/>
            <p:cNvSpPr txBox="1">
              <a:spLocks noChangeArrowheads="1"/>
            </p:cNvSpPr>
            <p:nvPr/>
          </p:nvSpPr>
          <p:spPr bwMode="auto">
            <a:xfrm>
              <a:off x="3156" y="2821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Val</a:t>
              </a:r>
            </a:p>
          </p:txBody>
        </p:sp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062" y="2903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Lys</a:t>
              </a:r>
            </a:p>
          </p:txBody>
        </p:sp>
        <p:sp>
          <p:nvSpPr>
            <p:cNvPr id="62484" name="Text Box 20"/>
            <p:cNvSpPr txBox="1">
              <a:spLocks noChangeArrowheads="1"/>
            </p:cNvSpPr>
            <p:nvPr/>
          </p:nvSpPr>
          <p:spPr bwMode="auto">
            <a:xfrm>
              <a:off x="3018" y="3008"/>
              <a:ext cx="135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Val</a:t>
              </a:r>
            </a:p>
          </p:txBody>
        </p:sp>
        <p:sp>
          <p:nvSpPr>
            <p:cNvPr id="62485" name="Text Box 21"/>
            <p:cNvSpPr txBox="1">
              <a:spLocks noChangeArrowheads="1"/>
            </p:cNvSpPr>
            <p:nvPr/>
          </p:nvSpPr>
          <p:spPr bwMode="auto">
            <a:xfrm>
              <a:off x="3113" y="3067"/>
              <a:ext cx="14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Leu</a:t>
              </a:r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3232" y="3063"/>
              <a:ext cx="14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Asp</a:t>
              </a: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3349" y="3054"/>
              <a:ext cx="1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Ala</a:t>
              </a:r>
            </a:p>
          </p:txBody>
        </p:sp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3462" y="3054"/>
              <a:ext cx="1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Val</a:t>
              </a:r>
            </a:p>
          </p:txBody>
        </p:sp>
        <p:sp>
          <p:nvSpPr>
            <p:cNvPr id="62489" name="Text Box 25"/>
            <p:cNvSpPr txBox="1">
              <a:spLocks noChangeArrowheads="1"/>
            </p:cNvSpPr>
            <p:nvPr/>
          </p:nvSpPr>
          <p:spPr bwMode="auto">
            <a:xfrm>
              <a:off x="3573" y="3063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Arg</a:t>
              </a:r>
            </a:p>
          </p:txBody>
        </p:sp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3678" y="3076"/>
              <a:ext cx="13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Gly</a:t>
              </a:r>
            </a:p>
          </p:txBody>
        </p:sp>
        <p:sp>
          <p:nvSpPr>
            <p:cNvPr id="62491" name="Text Box 27"/>
            <p:cNvSpPr txBox="1">
              <a:spLocks noChangeArrowheads="1"/>
            </p:cNvSpPr>
            <p:nvPr/>
          </p:nvSpPr>
          <p:spPr bwMode="auto">
            <a:xfrm>
              <a:off x="3795" y="3085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Ser</a:t>
              </a:r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3902" y="3040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Pro</a:t>
              </a:r>
            </a:p>
          </p:txBody>
        </p:sp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3874" y="2926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Ala</a:t>
              </a:r>
            </a:p>
          </p:txBody>
        </p:sp>
        <p:sp>
          <p:nvSpPr>
            <p:cNvPr id="62494" name="Text Box 30"/>
            <p:cNvSpPr txBox="1">
              <a:spLocks noChangeArrowheads="1"/>
            </p:cNvSpPr>
            <p:nvPr/>
          </p:nvSpPr>
          <p:spPr bwMode="auto">
            <a:xfrm>
              <a:off x="3813" y="2830"/>
              <a:ext cx="1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Ile</a:t>
              </a:r>
            </a:p>
          </p:txBody>
        </p:sp>
        <p:sp>
          <p:nvSpPr>
            <p:cNvPr id="62495" name="Text Box 31"/>
            <p:cNvSpPr txBox="1">
              <a:spLocks noChangeArrowheads="1"/>
            </p:cNvSpPr>
            <p:nvPr/>
          </p:nvSpPr>
          <p:spPr bwMode="auto">
            <a:xfrm>
              <a:off x="3841" y="2725"/>
              <a:ext cx="14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Asn</a:t>
              </a:r>
            </a:p>
          </p:txBody>
        </p:sp>
        <p:sp>
          <p:nvSpPr>
            <p:cNvPr id="62496" name="Text Box 32"/>
            <p:cNvSpPr txBox="1">
              <a:spLocks noChangeArrowheads="1"/>
            </p:cNvSpPr>
            <p:nvPr/>
          </p:nvSpPr>
          <p:spPr bwMode="auto">
            <a:xfrm>
              <a:off x="3962" y="2730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Val</a:t>
              </a:r>
            </a:p>
          </p:txBody>
        </p:sp>
        <p:sp>
          <p:nvSpPr>
            <p:cNvPr id="62497" name="Text Box 33"/>
            <p:cNvSpPr txBox="1">
              <a:spLocks noChangeArrowheads="1"/>
            </p:cNvSpPr>
            <p:nvPr/>
          </p:nvSpPr>
          <p:spPr bwMode="auto">
            <a:xfrm>
              <a:off x="4047" y="2803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Ala</a:t>
              </a:r>
            </a:p>
          </p:txBody>
        </p:sp>
        <p:sp>
          <p:nvSpPr>
            <p:cNvPr id="62498" name="Text Box 34"/>
            <p:cNvSpPr txBox="1">
              <a:spLocks noChangeArrowheads="1"/>
            </p:cNvSpPr>
            <p:nvPr/>
          </p:nvSpPr>
          <p:spPr bwMode="auto">
            <a:xfrm>
              <a:off x="4126" y="2894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Val</a:t>
              </a:r>
            </a:p>
          </p:txBody>
        </p:sp>
        <p:sp>
          <p:nvSpPr>
            <p:cNvPr id="62499" name="Text Box 35"/>
            <p:cNvSpPr txBox="1">
              <a:spLocks noChangeArrowheads="1"/>
            </p:cNvSpPr>
            <p:nvPr/>
          </p:nvSpPr>
          <p:spPr bwMode="auto">
            <a:xfrm>
              <a:off x="4235" y="2935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His</a:t>
              </a:r>
            </a:p>
          </p:txBody>
        </p:sp>
        <p:sp>
          <p:nvSpPr>
            <p:cNvPr id="62500" name="Text Box 36"/>
            <p:cNvSpPr txBox="1">
              <a:spLocks noChangeArrowheads="1"/>
            </p:cNvSpPr>
            <p:nvPr/>
          </p:nvSpPr>
          <p:spPr bwMode="auto">
            <a:xfrm>
              <a:off x="4344" y="2962"/>
              <a:ext cx="1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Val</a:t>
              </a:r>
            </a:p>
          </p:txBody>
        </p: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3351" y="3364"/>
              <a:ext cx="289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Amino acids</a:t>
              </a:r>
            </a:p>
          </p:txBody>
        </p:sp>
        <p:sp>
          <p:nvSpPr>
            <p:cNvPr id="62502" name="Freeform 38"/>
            <p:cNvSpPr>
              <a:spLocks/>
            </p:cNvSpPr>
            <p:nvPr/>
          </p:nvSpPr>
          <p:spPr bwMode="auto">
            <a:xfrm>
              <a:off x="3200" y="3194"/>
              <a:ext cx="528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3" y="160"/>
                </a:cxn>
                <a:cxn ang="0">
                  <a:pos x="464" y="8"/>
                </a:cxn>
              </a:cxnLst>
              <a:rect l="0" t="0" r="r" b="b"/>
              <a:pathLst>
                <a:path w="464" h="160">
                  <a:moveTo>
                    <a:pt x="0" y="0"/>
                  </a:moveTo>
                  <a:lnTo>
                    <a:pt x="243" y="160"/>
                  </a:lnTo>
                  <a:lnTo>
                    <a:pt x="464" y="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4440" y="2904"/>
              <a:ext cx="149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Phe</a:t>
              </a:r>
            </a:p>
          </p:txBody>
        </p:sp>
        <p:sp>
          <p:nvSpPr>
            <p:cNvPr id="62504" name="Text Box 40"/>
            <p:cNvSpPr txBox="1">
              <a:spLocks noChangeArrowheads="1"/>
            </p:cNvSpPr>
            <p:nvPr/>
          </p:nvSpPr>
          <p:spPr bwMode="auto">
            <a:xfrm>
              <a:off x="4555" y="2860"/>
              <a:ext cx="14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Arg</a:t>
              </a:r>
            </a:p>
          </p:txBody>
        </p:sp>
      </p:grp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1955800" y="62245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3.14A</a:t>
            </a: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3017838"/>
          </a:xfrm>
        </p:spPr>
        <p:txBody>
          <a:bodyPr/>
          <a:lstStyle/>
          <a:p>
            <a:pPr marL="0" indent="0">
              <a:spcBef>
                <a:spcPct val="25000"/>
              </a:spcBef>
            </a:pPr>
            <a:r>
              <a:rPr lang="en-US" sz="4400" i="1"/>
              <a:t>Secondary structure </a:t>
            </a:r>
            <a:endParaRPr lang="en-US" sz="4400"/>
          </a:p>
          <a:p>
            <a:pPr marL="798513" lvl="1" indent="-334963">
              <a:spcBef>
                <a:spcPct val="25000"/>
              </a:spcBef>
            </a:pPr>
            <a:r>
              <a:rPr lang="en-US" sz="4800"/>
              <a:t>Is the coiling or folding of the chain, stabilized by hydrogen bonding</a:t>
            </a:r>
          </a:p>
        </p:txBody>
      </p:sp>
      <p:sp>
        <p:nvSpPr>
          <p:cNvPr id="6349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304800" y="3200400"/>
            <a:ext cx="8382000" cy="3030538"/>
            <a:chOff x="1232" y="2516"/>
            <a:chExt cx="3824" cy="1114"/>
          </a:xfrm>
        </p:grpSpPr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1232" y="3529"/>
              <a:ext cx="50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Figure 3.14B</a:t>
              </a:r>
            </a:p>
          </p:txBody>
        </p:sp>
        <p:grpSp>
          <p:nvGrpSpPr>
            <p:cNvPr id="63494" name="Group 6"/>
            <p:cNvGrpSpPr>
              <a:grpSpLocks/>
            </p:cNvGrpSpPr>
            <p:nvPr/>
          </p:nvGrpSpPr>
          <p:grpSpPr bwMode="auto">
            <a:xfrm>
              <a:off x="1478" y="2592"/>
              <a:ext cx="3578" cy="881"/>
              <a:chOff x="688" y="2544"/>
              <a:chExt cx="3578" cy="881"/>
            </a:xfrm>
          </p:grpSpPr>
          <p:pic>
            <p:nvPicPr>
              <p:cNvPr id="63495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72" y="2621"/>
                <a:ext cx="2336" cy="793"/>
              </a:xfrm>
              <a:prstGeom prst="rect">
                <a:avLst/>
              </a:prstGeom>
              <a:noFill/>
            </p:spPr>
          </p:pic>
          <p:grpSp>
            <p:nvGrpSpPr>
              <p:cNvPr id="63496" name="Group 8"/>
              <p:cNvGrpSpPr>
                <a:grpSpLocks/>
              </p:cNvGrpSpPr>
              <p:nvPr/>
            </p:nvGrpSpPr>
            <p:grpSpPr bwMode="auto">
              <a:xfrm>
                <a:off x="688" y="2544"/>
                <a:ext cx="3578" cy="881"/>
                <a:chOff x="876" y="1264"/>
                <a:chExt cx="3578" cy="881"/>
              </a:xfrm>
            </p:grpSpPr>
            <p:sp>
              <p:nvSpPr>
                <p:cNvPr id="634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76" y="1767"/>
                  <a:ext cx="705" cy="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>
                      <a:latin typeface="Arial" charset="0"/>
                    </a:rPr>
                    <a:t>Secondary structure</a:t>
                  </a:r>
                </a:p>
              </p:txBody>
            </p:sp>
            <p:sp>
              <p:nvSpPr>
                <p:cNvPr id="6349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18" y="156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49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78" y="162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22" y="1696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0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87" y="169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30" y="175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95" y="182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69" y="181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12" y="1888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77" y="187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33" y="193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1" y="161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09" name="AutoShape 21"/>
                <p:cNvSpPr>
                  <a:spLocks/>
                </p:cNvSpPr>
                <p:nvPr/>
              </p:nvSpPr>
              <p:spPr bwMode="auto">
                <a:xfrm rot="4776323">
                  <a:off x="2416" y="1578"/>
                  <a:ext cx="27" cy="103"/>
                </a:xfrm>
                <a:prstGeom prst="leftBrace">
                  <a:avLst>
                    <a:gd name="adj1" fmla="val 3179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0" name="Line 22"/>
                <p:cNvSpPr>
                  <a:spLocks noChangeShapeType="1"/>
                </p:cNvSpPr>
                <p:nvPr/>
              </p:nvSpPr>
              <p:spPr bwMode="auto">
                <a:xfrm>
                  <a:off x="2408" y="1539"/>
                  <a:ext cx="19" cy="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37" y="1264"/>
                  <a:ext cx="530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>
                      <a:latin typeface="Arial" charset="0"/>
                    </a:rPr>
                    <a:t>Hydrogen</a:t>
                  </a:r>
                </a:p>
                <a:p>
                  <a:pPr algn="ctr"/>
                  <a:r>
                    <a:rPr lang="en-US" sz="1200">
                      <a:latin typeface="Arial" charset="0"/>
                    </a:rPr>
                    <a:t>bond</a:t>
                  </a:r>
                </a:p>
              </p:txBody>
            </p:sp>
            <p:sp>
              <p:nvSpPr>
                <p:cNvPr id="635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464" y="1592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24" y="158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1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47" y="165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1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14" y="165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91" y="171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98" y="179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1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28" y="1800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1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11" y="186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2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560" y="186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75" y="1669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2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41" y="165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2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562" y="152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22" y="158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2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677" y="158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683" y="171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2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65" y="178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2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664" y="1853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2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725" y="184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3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778" y="190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3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858" y="183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3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17" y="182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785" y="1779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3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857" y="176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3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850" y="168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3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08" y="162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3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82" y="162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3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879" y="156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3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11" y="1565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4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914" y="149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4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28" y="178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4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991" y="154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4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047" y="154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4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002" y="162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4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37" y="1636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4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957" y="169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4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022" y="168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4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079" y="167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R</a:t>
                  </a:r>
                </a:p>
              </p:txBody>
            </p:sp>
            <p:sp>
              <p:nvSpPr>
                <p:cNvPr id="6354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66" y="174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5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991" y="174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5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470" y="2044"/>
                  <a:ext cx="423" cy="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>
                      <a:latin typeface="Arial" charset="0"/>
                    </a:rPr>
                    <a:t>Alpha helix</a:t>
                  </a:r>
                </a:p>
              </p:txBody>
            </p:sp>
            <p:sp>
              <p:nvSpPr>
                <p:cNvPr id="63552" name="Freeform 64"/>
                <p:cNvSpPr>
                  <a:spLocks/>
                </p:cNvSpPr>
                <p:nvPr/>
              </p:nvSpPr>
              <p:spPr bwMode="auto">
                <a:xfrm>
                  <a:off x="3144" y="1296"/>
                  <a:ext cx="243" cy="387"/>
                </a:xfrm>
                <a:custGeom>
                  <a:avLst/>
                  <a:gdLst/>
                  <a:ahLst/>
                  <a:cxnLst>
                    <a:cxn ang="0">
                      <a:pos x="243" y="107"/>
                    </a:cxn>
                    <a:cxn ang="0">
                      <a:pos x="101" y="0"/>
                    </a:cxn>
                    <a:cxn ang="0">
                      <a:pos x="0" y="387"/>
                    </a:cxn>
                  </a:cxnLst>
                  <a:rect l="0" t="0" r="r" b="b"/>
                  <a:pathLst>
                    <a:path w="243" h="387">
                      <a:moveTo>
                        <a:pt x="243" y="107"/>
                      </a:moveTo>
                      <a:lnTo>
                        <a:pt x="101" y="0"/>
                      </a:lnTo>
                      <a:lnTo>
                        <a:pt x="0" y="387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5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209" y="144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68" y="147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273" y="154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317" y="145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5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375" y="145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73" y="139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5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408" y="140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6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318" y="1386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407" y="146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6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382" y="152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R</a:t>
                  </a:r>
                </a:p>
              </p:txBody>
            </p:sp>
            <p:sp>
              <p:nvSpPr>
                <p:cNvPr id="6356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444" y="150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64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479" y="150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6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447" y="1578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66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546" y="152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67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550" y="159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68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594" y="1438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6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598" y="150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7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654" y="152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7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690" y="153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7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691" y="147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7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723" y="156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7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758" y="156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7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723" y="1635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7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818" y="157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7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822" y="164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7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870" y="1496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7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876" y="156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8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930" y="158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8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965" y="158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8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963" y="153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83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996" y="162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8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4000" y="1692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8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033" y="161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8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101" y="163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8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4108" y="170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88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151" y="1546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89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156" y="161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9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4211" y="163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91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260" y="163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9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4258" y="158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59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4294" y="167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94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290" y="1744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9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279" y="1669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596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287" y="173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9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229" y="177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59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342" y="174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59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347" y="181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00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389" y="175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01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424" y="175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02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428" y="1829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03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3463" y="176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0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3456" y="170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0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498" y="181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06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562" y="179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07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3555" y="1724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08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617" y="180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09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3625" y="187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10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667" y="177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11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705" y="181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1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706" y="1893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13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742" y="182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14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3737" y="1766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15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73" y="187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16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3837" y="1850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17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3830" y="1779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18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892" y="184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19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900" y="192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2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943" y="184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2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983" y="186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2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3977" y="1942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2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4017" y="187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24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4015" y="181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25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4054" y="1933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4122" y="1904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2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4114" y="1834"/>
                  <a:ext cx="106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2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4175" y="1917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29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4183" y="1985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30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4229" y="1892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31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266" y="1928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32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4264" y="2006"/>
                  <a:ext cx="107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3633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4300" y="187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63634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305" y="1941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N</a:t>
                  </a:r>
                </a:p>
              </p:txBody>
            </p:sp>
            <p:sp>
              <p:nvSpPr>
                <p:cNvPr id="63635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4349" y="1999"/>
                  <a:ext cx="105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500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63636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3523" y="2044"/>
                  <a:ext cx="508" cy="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>
                      <a:latin typeface="Arial" charset="0"/>
                    </a:rPr>
                    <a:t>Pleated sheet</a:t>
                  </a:r>
                </a:p>
              </p:txBody>
            </p:sp>
          </p:grpSp>
        </p:grpSp>
        <p:sp>
          <p:nvSpPr>
            <p:cNvPr id="63637" name="Text Box 149"/>
            <p:cNvSpPr txBox="1">
              <a:spLocks noChangeArrowheads="1"/>
            </p:cNvSpPr>
            <p:nvPr/>
          </p:nvSpPr>
          <p:spPr bwMode="auto">
            <a:xfrm>
              <a:off x="3704" y="2516"/>
              <a:ext cx="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Amino acids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229600" cy="2941638"/>
          </a:xfrm>
        </p:spPr>
        <p:txBody>
          <a:bodyPr/>
          <a:lstStyle/>
          <a:p>
            <a:pPr marL="0" indent="0">
              <a:spcBef>
                <a:spcPct val="25000"/>
              </a:spcBef>
            </a:pPr>
            <a:r>
              <a:rPr lang="en-US" sz="4000" i="1"/>
              <a:t>Tertiary Structure</a:t>
            </a:r>
            <a:endParaRPr lang="en-US" sz="4000"/>
          </a:p>
          <a:p>
            <a:pPr marL="1096963" lvl="2" indent="-533400">
              <a:spcBef>
                <a:spcPct val="25000"/>
              </a:spcBef>
            </a:pPr>
            <a:r>
              <a:rPr lang="en-US" sz="4000"/>
              <a:t>Is the overall three-dimensional shape of a polypeptide</a:t>
            </a:r>
          </a:p>
        </p:txBody>
      </p:sp>
      <p:sp>
        <p:nvSpPr>
          <p:cNvPr id="6451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03250" y="4286250"/>
            <a:ext cx="4946650" cy="1676400"/>
            <a:chOff x="380" y="2796"/>
            <a:chExt cx="3116" cy="1056"/>
          </a:xfrm>
        </p:grpSpPr>
        <p:pic>
          <p:nvPicPr>
            <p:cNvPr id="6451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96" y="2796"/>
              <a:ext cx="2300" cy="1056"/>
            </a:xfrm>
            <a:prstGeom prst="rect">
              <a:avLst/>
            </a:prstGeom>
            <a:noFill/>
          </p:spPr>
        </p:pic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380" y="2887"/>
              <a:ext cx="8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Tertiary structure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1177" y="3415"/>
              <a:ext cx="84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latin typeface="Arial" charset="0"/>
                </a:rPr>
                <a:t>Polypeptide</a:t>
              </a:r>
            </a:p>
            <a:p>
              <a:pPr algn="ctr"/>
              <a:r>
                <a:rPr lang="en-US" sz="1300">
                  <a:latin typeface="Arial" charset="0"/>
                </a:rPr>
                <a:t>(single subunit</a:t>
              </a:r>
            </a:p>
            <a:p>
              <a:pPr algn="ctr"/>
              <a:r>
                <a:rPr lang="en-US" sz="1300">
                  <a:latin typeface="Arial" charset="0"/>
                </a:rPr>
                <a:t>of transthyretin)</a:t>
              </a:r>
            </a:p>
          </p:txBody>
        </p:sp>
      </p:grp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955800" y="62245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3.14C</a:t>
            </a: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4850" y="3429000"/>
            <a:ext cx="2686050" cy="2774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2636838"/>
          </a:xfrm>
        </p:spPr>
        <p:txBody>
          <a:bodyPr/>
          <a:lstStyle/>
          <a:p>
            <a:pPr marL="0" indent="0">
              <a:spcBef>
                <a:spcPct val="25000"/>
              </a:spcBef>
            </a:pPr>
            <a:r>
              <a:rPr lang="en-US" sz="4000" i="1"/>
              <a:t>Quaternary Structure</a:t>
            </a:r>
            <a:endParaRPr lang="en-US" sz="4000"/>
          </a:p>
          <a:p>
            <a:pPr marL="798513" lvl="1" indent="-334963">
              <a:spcBef>
                <a:spcPct val="25000"/>
              </a:spcBef>
            </a:pPr>
            <a:r>
              <a:rPr lang="en-US" sz="4000"/>
              <a:t>Results from the association of two or more polypeptide chains</a:t>
            </a:r>
          </a:p>
        </p:txBody>
      </p:sp>
      <p:sp>
        <p:nvSpPr>
          <p:cNvPr id="6553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541338" y="3962400"/>
            <a:ext cx="5595937" cy="1962150"/>
            <a:chOff x="341" y="2496"/>
            <a:chExt cx="3525" cy="1236"/>
          </a:xfrm>
        </p:grpSpPr>
        <p:pic>
          <p:nvPicPr>
            <p:cNvPr id="6554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" y="2496"/>
              <a:ext cx="1180" cy="1236"/>
            </a:xfrm>
            <a:prstGeom prst="rect">
              <a:avLst/>
            </a:prstGeom>
            <a:noFill/>
          </p:spPr>
        </p:pic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341" y="2638"/>
              <a:ext cx="9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Quaternary structure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2879" y="3241"/>
              <a:ext cx="98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Transthyretin, with</a:t>
              </a:r>
            </a:p>
            <a:p>
              <a:pPr algn="ctr"/>
              <a:r>
                <a:rPr lang="en-US" sz="1200">
                  <a:latin typeface="Arial" charset="0"/>
                </a:rPr>
                <a:t>four identical</a:t>
              </a:r>
            </a:p>
            <a:p>
              <a:pPr algn="ctr"/>
              <a:r>
                <a:rPr lang="en-US" sz="1200">
                  <a:latin typeface="Arial" charset="0"/>
                </a:rPr>
                <a:t>polypeptide subunits</a:t>
              </a:r>
            </a:p>
          </p:txBody>
        </p:sp>
      </p:grp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955800" y="62245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3.14D</a:t>
            </a:r>
          </a:p>
        </p:txBody>
      </p: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6854825" y="2614613"/>
            <a:ext cx="976313" cy="3886200"/>
            <a:chOff x="4438" y="1540"/>
            <a:chExt cx="615" cy="2448"/>
          </a:xfrm>
        </p:grpSpPr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4438" y="1540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Polypeptide</a:t>
              </a:r>
            </a:p>
            <a:p>
              <a:pPr algn="ctr"/>
              <a:r>
                <a:rPr lang="en-US" sz="1200">
                  <a:latin typeface="Arial" charset="0"/>
                </a:rPr>
                <a:t>chain</a:t>
              </a:r>
            </a:p>
          </p:txBody>
        </p:sp>
        <p:grpSp>
          <p:nvGrpSpPr>
            <p:cNvPr id="65547" name="Group 11"/>
            <p:cNvGrpSpPr>
              <a:grpSpLocks/>
            </p:cNvGrpSpPr>
            <p:nvPr/>
          </p:nvGrpSpPr>
          <p:grpSpPr bwMode="auto">
            <a:xfrm>
              <a:off x="4448" y="1830"/>
              <a:ext cx="605" cy="2002"/>
              <a:chOff x="2440" y="803"/>
              <a:chExt cx="893" cy="2957"/>
            </a:xfrm>
          </p:grpSpPr>
          <p:pic>
            <p:nvPicPr>
              <p:cNvPr id="65548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40" y="875"/>
                <a:ext cx="893" cy="2885"/>
              </a:xfrm>
              <a:prstGeom prst="rect">
                <a:avLst/>
              </a:prstGeom>
              <a:noFill/>
            </p:spPr>
          </p:pic>
          <p:sp>
            <p:nvSpPr>
              <p:cNvPr id="65549" name="Line 13"/>
              <p:cNvSpPr>
                <a:spLocks noChangeShapeType="1"/>
              </p:cNvSpPr>
              <p:nvPr/>
            </p:nvSpPr>
            <p:spPr bwMode="auto">
              <a:xfrm>
                <a:off x="2981" y="803"/>
                <a:ext cx="167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4454" y="3796"/>
              <a:ext cx="5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Collagen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7200" b="1" u="sng"/>
              <a:t>Nucleic Acid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800600"/>
          </a:xfrm>
        </p:spPr>
        <p:txBody>
          <a:bodyPr/>
          <a:lstStyle/>
          <a:p>
            <a:r>
              <a:rPr lang="en-US" sz="6000"/>
              <a:t>DNA, RNA</a:t>
            </a:r>
          </a:p>
          <a:p>
            <a:r>
              <a:rPr lang="en-US" sz="6000"/>
              <a:t>Sugar, Phosphate, Base</a:t>
            </a:r>
          </a:p>
          <a:p>
            <a:pPr lvl="1"/>
            <a:r>
              <a:rPr lang="en-US" sz="5400"/>
              <a:t>Nucleotide</a:t>
            </a:r>
          </a:p>
          <a:p>
            <a:pPr>
              <a:buFontTx/>
              <a:buNone/>
            </a:pPr>
            <a:endParaRPr lang="en-US" sz="6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2209800"/>
          </a:xfrm>
        </p:spPr>
        <p:txBody>
          <a:bodyPr/>
          <a:lstStyle/>
          <a:p>
            <a:pPr marL="798513" lvl="1" indent="-334963">
              <a:spcBef>
                <a:spcPct val="25000"/>
              </a:spcBef>
            </a:pPr>
            <a:r>
              <a:rPr lang="en-US" sz="4000"/>
              <a:t>The monomers of nucleic acids are nucleotides</a:t>
            </a:r>
          </a:p>
          <a:p>
            <a:pPr marL="1814513" lvl="2" indent="-533400">
              <a:spcBef>
                <a:spcPct val="25000"/>
              </a:spcBef>
            </a:pPr>
            <a:r>
              <a:rPr lang="en-US" sz="4000"/>
              <a:t>Composed of a sugar, phosphate, and nitrogenous base</a:t>
            </a:r>
          </a:p>
        </p:txBody>
      </p:sp>
      <p:sp>
        <p:nvSpPr>
          <p:cNvPr id="6656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2057400" y="2438400"/>
            <a:ext cx="5362575" cy="4097338"/>
            <a:chOff x="1792" y="1447"/>
            <a:chExt cx="3378" cy="2581"/>
          </a:xfrm>
        </p:grpSpPr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3368" y="3836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Sugar</a:t>
              </a:r>
            </a:p>
          </p:txBody>
        </p:sp>
        <p:pic>
          <p:nvPicPr>
            <p:cNvPr id="6656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2" y="1570"/>
              <a:ext cx="3223" cy="2105"/>
            </a:xfrm>
            <a:prstGeom prst="rect">
              <a:avLst/>
            </a:prstGeom>
            <a:noFill/>
          </p:spPr>
        </p:pic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2131" y="2361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OH</a:t>
              </a:r>
            </a:p>
          </p:txBody>
        </p:sp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1826" y="268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O</a:t>
              </a:r>
            </a:p>
          </p:txBody>
        </p: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2165" y="2682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P</a:t>
              </a:r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2518" y="268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O</a:t>
              </a:r>
            </a:p>
          </p:txBody>
        </p:sp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2137" y="3016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O</a:t>
              </a:r>
              <a:r>
                <a:rPr lang="en-US" sz="1400" baseline="50000">
                  <a:latin typeface="Arial" charset="0"/>
                  <a:sym typeface="Symbol" pitchFamily="18" charset="2"/>
                </a:rPr>
                <a:t>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6572" name="Text Box 12"/>
            <p:cNvSpPr txBox="1">
              <a:spLocks noChangeArrowheads="1"/>
            </p:cNvSpPr>
            <p:nvPr/>
          </p:nvSpPr>
          <p:spPr bwMode="auto">
            <a:xfrm>
              <a:off x="2986" y="2682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CH</a:t>
              </a:r>
              <a:r>
                <a:rPr lang="en-US" sz="1400" baseline="-25000"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3026" y="3323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3455" y="2841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O</a:t>
              </a:r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3262" y="309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3671" y="309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3227" y="3655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OH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3695" y="365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3920" y="335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3880" y="2433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872" y="1918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441" y="218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4760" y="2001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4475" y="249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66585" name="Text Box 25"/>
            <p:cNvSpPr txBox="1">
              <a:spLocks noChangeArrowheads="1"/>
            </p:cNvSpPr>
            <p:nvPr/>
          </p:nvSpPr>
          <p:spPr bwMode="auto">
            <a:xfrm>
              <a:off x="4973" y="246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86" name="Text Box 26"/>
            <p:cNvSpPr txBox="1">
              <a:spLocks noChangeArrowheads="1"/>
            </p:cNvSpPr>
            <p:nvPr/>
          </p:nvSpPr>
          <p:spPr bwMode="auto">
            <a:xfrm>
              <a:off x="4786" y="144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4182" y="144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H</a:t>
              </a:r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4471" y="160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1915" y="3305"/>
              <a:ext cx="6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Phosphate</a:t>
              </a:r>
            </a:p>
            <a:p>
              <a:pPr algn="ctr"/>
              <a:r>
                <a:rPr lang="en-US" sz="1400">
                  <a:latin typeface="Arial" charset="0"/>
                </a:rPr>
                <a:t>group</a:t>
              </a:r>
            </a:p>
          </p:txBody>
        </p:sp>
        <p:sp>
          <p:nvSpPr>
            <p:cNvPr id="66590" name="Text Box 30"/>
            <p:cNvSpPr txBox="1">
              <a:spLocks noChangeArrowheads="1"/>
            </p:cNvSpPr>
            <p:nvPr/>
          </p:nvSpPr>
          <p:spPr bwMode="auto">
            <a:xfrm>
              <a:off x="4209" y="2698"/>
              <a:ext cx="7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Nitrogenous</a:t>
              </a:r>
            </a:p>
            <a:p>
              <a:pPr algn="ctr"/>
              <a:r>
                <a:rPr lang="en-US" sz="1400">
                  <a:latin typeface="Arial" charset="0"/>
                </a:rPr>
                <a:t>base (A)</a:t>
              </a:r>
            </a:p>
          </p:txBody>
        </p:sp>
      </p:grp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1955800" y="62245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3.16A</a:t>
            </a: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739775"/>
          </a:xfrm>
        </p:spPr>
        <p:txBody>
          <a:bodyPr/>
          <a:lstStyle/>
          <a:p>
            <a:pPr marL="798513" lvl="1" indent="-334963"/>
            <a:endParaRPr lang="en-US"/>
          </a:p>
        </p:txBody>
      </p:sp>
      <p:sp>
        <p:nvSpPr>
          <p:cNvPr id="5325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905000" y="0"/>
            <a:ext cx="5638800" cy="6858000"/>
            <a:chOff x="1899" y="991"/>
            <a:chExt cx="1962" cy="2882"/>
          </a:xfrm>
        </p:grpSpPr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99" y="991"/>
              <a:ext cx="1962" cy="2882"/>
            </a:xfrm>
            <a:prstGeom prst="rect">
              <a:avLst/>
            </a:prstGeom>
            <a:noFill/>
          </p:spPr>
        </p:pic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2345" y="106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2466" y="1067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2461" y="131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2348" y="132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2206" y="1194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2584" y="118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2374" y="1421"/>
              <a:ext cx="16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Ethane</a:t>
              </a:r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3182" y="1422"/>
              <a:ext cx="181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Propane</a:t>
              </a:r>
            </a:p>
          </p:txBody>
        </p:sp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3465" y="118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2997" y="1194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3136" y="1767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3380" y="1765"/>
              <a:ext cx="8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3120" y="1069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3120" y="132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3228" y="106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3229" y="1319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3349" y="107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3344" y="1315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2915" y="1500"/>
              <a:ext cx="50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Carbon skeletons vary in length.</a:t>
              </a:r>
            </a:p>
          </p:txBody>
        </p:sp>
        <p:sp>
          <p:nvSpPr>
            <p:cNvPr id="53273" name="Rectangle 25"/>
            <p:cNvSpPr>
              <a:spLocks noChangeArrowheads="1"/>
            </p:cNvSpPr>
            <p:nvPr/>
          </p:nvSpPr>
          <p:spPr bwMode="auto">
            <a:xfrm>
              <a:off x="2213" y="1849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2213" y="211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5" name="Rectangle 27"/>
            <p:cNvSpPr>
              <a:spLocks noChangeArrowheads="1"/>
            </p:cNvSpPr>
            <p:nvPr/>
          </p:nvSpPr>
          <p:spPr bwMode="auto">
            <a:xfrm>
              <a:off x="2322" y="1850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6" name="Rectangle 28"/>
            <p:cNvSpPr>
              <a:spLocks noChangeArrowheads="1"/>
            </p:cNvSpPr>
            <p:nvPr/>
          </p:nvSpPr>
          <p:spPr bwMode="auto">
            <a:xfrm>
              <a:off x="2329" y="2119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7" name="Rectangle 29"/>
            <p:cNvSpPr>
              <a:spLocks noChangeArrowheads="1"/>
            </p:cNvSpPr>
            <p:nvPr/>
          </p:nvSpPr>
          <p:spPr bwMode="auto">
            <a:xfrm>
              <a:off x="2430" y="1850"/>
              <a:ext cx="8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8" name="Rectangle 30"/>
            <p:cNvSpPr>
              <a:spLocks noChangeArrowheads="1"/>
            </p:cNvSpPr>
            <p:nvPr/>
          </p:nvSpPr>
          <p:spPr bwMode="auto">
            <a:xfrm>
              <a:off x="2539" y="1851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79" name="Rectangle 31"/>
            <p:cNvSpPr>
              <a:spLocks noChangeArrowheads="1"/>
            </p:cNvSpPr>
            <p:nvPr/>
          </p:nvSpPr>
          <p:spPr bwMode="auto">
            <a:xfrm>
              <a:off x="2435" y="2119"/>
              <a:ext cx="8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0" name="Rectangle 32"/>
            <p:cNvSpPr>
              <a:spLocks noChangeArrowheads="1"/>
            </p:cNvSpPr>
            <p:nvPr/>
          </p:nvSpPr>
          <p:spPr bwMode="auto">
            <a:xfrm>
              <a:off x="2539" y="212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1" name="Rectangle 33"/>
            <p:cNvSpPr>
              <a:spLocks noChangeArrowheads="1"/>
            </p:cNvSpPr>
            <p:nvPr/>
          </p:nvSpPr>
          <p:spPr bwMode="auto">
            <a:xfrm>
              <a:off x="2093" y="1985"/>
              <a:ext cx="8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2" name="Rectangle 34"/>
            <p:cNvSpPr>
              <a:spLocks noChangeArrowheads="1"/>
            </p:cNvSpPr>
            <p:nvPr/>
          </p:nvSpPr>
          <p:spPr bwMode="auto">
            <a:xfrm>
              <a:off x="2666" y="198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3" name="Rectangle 35"/>
            <p:cNvSpPr>
              <a:spLocks noChangeArrowheads="1"/>
            </p:cNvSpPr>
            <p:nvPr/>
          </p:nvSpPr>
          <p:spPr bwMode="auto">
            <a:xfrm>
              <a:off x="3150" y="211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4" name="Rectangle 36"/>
            <p:cNvSpPr>
              <a:spLocks noChangeArrowheads="1"/>
            </p:cNvSpPr>
            <p:nvPr/>
          </p:nvSpPr>
          <p:spPr bwMode="auto">
            <a:xfrm>
              <a:off x="3373" y="2107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5" name="Rectangle 37"/>
            <p:cNvSpPr>
              <a:spLocks noChangeArrowheads="1"/>
            </p:cNvSpPr>
            <p:nvPr/>
          </p:nvSpPr>
          <p:spPr bwMode="auto">
            <a:xfrm>
              <a:off x="3027" y="198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3490" y="1994"/>
              <a:ext cx="8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141" y="1864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3363" y="1871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3256" y="1649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3254" y="2113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2119" y="2568"/>
              <a:ext cx="8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2241" y="2449"/>
              <a:ext cx="8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2676" y="256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4" name="Rectangle 46"/>
            <p:cNvSpPr>
              <a:spLocks noChangeArrowheads="1"/>
            </p:cNvSpPr>
            <p:nvPr/>
          </p:nvSpPr>
          <p:spPr bwMode="auto">
            <a:xfrm>
              <a:off x="2294" y="2448"/>
              <a:ext cx="17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2492" y="2445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>
              <a:off x="2601" y="2449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3138" y="2444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3059" y="2696"/>
              <a:ext cx="16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3164" y="2443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2485" y="256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2594" y="2695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2405" y="2689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3465" y="2710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3353" y="2441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3464" y="2439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6" name="Rectangle 58"/>
            <p:cNvSpPr>
              <a:spLocks noChangeArrowheads="1"/>
            </p:cNvSpPr>
            <p:nvPr/>
          </p:nvSpPr>
          <p:spPr bwMode="auto">
            <a:xfrm>
              <a:off x="2258" y="319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7" name="Rectangle 59"/>
            <p:cNvSpPr>
              <a:spLocks noChangeArrowheads="1"/>
            </p:cNvSpPr>
            <p:nvPr/>
          </p:nvSpPr>
          <p:spPr bwMode="auto">
            <a:xfrm>
              <a:off x="2636" y="320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8" name="Rectangle 60"/>
            <p:cNvSpPr>
              <a:spLocks noChangeArrowheads="1"/>
            </p:cNvSpPr>
            <p:nvPr/>
          </p:nvSpPr>
          <p:spPr bwMode="auto">
            <a:xfrm>
              <a:off x="2645" y="3457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09" name="Rectangle 61"/>
            <p:cNvSpPr>
              <a:spLocks noChangeArrowheads="1"/>
            </p:cNvSpPr>
            <p:nvPr/>
          </p:nvSpPr>
          <p:spPr bwMode="auto">
            <a:xfrm>
              <a:off x="2260" y="3264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0" name="Rectangle 62"/>
            <p:cNvSpPr>
              <a:spLocks noChangeArrowheads="1"/>
            </p:cNvSpPr>
            <p:nvPr/>
          </p:nvSpPr>
          <p:spPr bwMode="auto">
            <a:xfrm>
              <a:off x="2555" y="3535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1" name="Rectangle 63"/>
            <p:cNvSpPr>
              <a:spLocks noChangeArrowheads="1"/>
            </p:cNvSpPr>
            <p:nvPr/>
          </p:nvSpPr>
          <p:spPr bwMode="auto">
            <a:xfrm>
              <a:off x="2343" y="312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2" name="Rectangle 64"/>
            <p:cNvSpPr>
              <a:spLocks noChangeArrowheads="1"/>
            </p:cNvSpPr>
            <p:nvPr/>
          </p:nvSpPr>
          <p:spPr bwMode="auto">
            <a:xfrm>
              <a:off x="2549" y="3139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3" name="Rectangle 65"/>
            <p:cNvSpPr>
              <a:spLocks noChangeArrowheads="1"/>
            </p:cNvSpPr>
            <p:nvPr/>
          </p:nvSpPr>
          <p:spPr bwMode="auto">
            <a:xfrm>
              <a:off x="2645" y="3295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4" name="Rectangle 66"/>
            <p:cNvSpPr>
              <a:spLocks noChangeArrowheads="1"/>
            </p:cNvSpPr>
            <p:nvPr/>
          </p:nvSpPr>
          <p:spPr bwMode="auto">
            <a:xfrm>
              <a:off x="2646" y="3371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5" name="Rectangle 67"/>
            <p:cNvSpPr>
              <a:spLocks noChangeArrowheads="1"/>
            </p:cNvSpPr>
            <p:nvPr/>
          </p:nvSpPr>
          <p:spPr bwMode="auto">
            <a:xfrm>
              <a:off x="2352" y="3527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6" name="Rectangle 68"/>
            <p:cNvSpPr>
              <a:spLocks noChangeArrowheads="1"/>
            </p:cNvSpPr>
            <p:nvPr/>
          </p:nvSpPr>
          <p:spPr bwMode="auto">
            <a:xfrm>
              <a:off x="2260" y="3457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7" name="Rectangle 69"/>
            <p:cNvSpPr>
              <a:spLocks noChangeArrowheads="1"/>
            </p:cNvSpPr>
            <p:nvPr/>
          </p:nvSpPr>
          <p:spPr bwMode="auto">
            <a:xfrm>
              <a:off x="3297" y="305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8" name="Rectangle 70"/>
            <p:cNvSpPr>
              <a:spLocks noChangeArrowheads="1"/>
            </p:cNvSpPr>
            <p:nvPr/>
          </p:nvSpPr>
          <p:spPr bwMode="auto">
            <a:xfrm>
              <a:off x="3493" y="3201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19" name="Rectangle 71"/>
            <p:cNvSpPr>
              <a:spLocks noChangeArrowheads="1"/>
            </p:cNvSpPr>
            <p:nvPr/>
          </p:nvSpPr>
          <p:spPr bwMode="auto">
            <a:xfrm>
              <a:off x="3081" y="340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20" name="Rectangle 72"/>
            <p:cNvSpPr>
              <a:spLocks noChangeArrowheads="1"/>
            </p:cNvSpPr>
            <p:nvPr/>
          </p:nvSpPr>
          <p:spPr bwMode="auto">
            <a:xfrm>
              <a:off x="3426" y="3401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21" name="Rectangle 73"/>
            <p:cNvSpPr>
              <a:spLocks noChangeArrowheads="1"/>
            </p:cNvSpPr>
            <p:nvPr/>
          </p:nvSpPr>
          <p:spPr bwMode="auto">
            <a:xfrm>
              <a:off x="3075" y="319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22" name="Rectangle 74"/>
            <p:cNvSpPr>
              <a:spLocks noChangeArrowheads="1"/>
            </p:cNvSpPr>
            <p:nvPr/>
          </p:nvSpPr>
          <p:spPr bwMode="auto">
            <a:xfrm>
              <a:off x="3295" y="3534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23" name="Rectangle 75"/>
            <p:cNvSpPr>
              <a:spLocks noChangeArrowheads="1"/>
            </p:cNvSpPr>
            <p:nvPr/>
          </p:nvSpPr>
          <p:spPr bwMode="auto">
            <a:xfrm>
              <a:off x="2453" y="2211"/>
              <a:ext cx="16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Butane</a:t>
              </a:r>
            </a:p>
          </p:txBody>
        </p:sp>
        <p:sp>
          <p:nvSpPr>
            <p:cNvPr id="53324" name="Rectangle 76"/>
            <p:cNvSpPr>
              <a:spLocks noChangeArrowheads="1"/>
            </p:cNvSpPr>
            <p:nvPr/>
          </p:nvSpPr>
          <p:spPr bwMode="auto">
            <a:xfrm>
              <a:off x="3326" y="2223"/>
              <a:ext cx="20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Isobutane</a:t>
              </a:r>
            </a:p>
          </p:txBody>
        </p:sp>
        <p:sp>
          <p:nvSpPr>
            <p:cNvPr id="53325" name="Rectangle 77"/>
            <p:cNvSpPr>
              <a:spLocks noChangeArrowheads="1"/>
            </p:cNvSpPr>
            <p:nvPr/>
          </p:nvSpPr>
          <p:spPr bwMode="auto">
            <a:xfrm>
              <a:off x="2830" y="2303"/>
              <a:ext cx="665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Skeletons may be unbranched or branched.</a:t>
              </a:r>
            </a:p>
          </p:txBody>
        </p:sp>
        <p:sp>
          <p:nvSpPr>
            <p:cNvPr id="53326" name="Rectangle 78"/>
            <p:cNvSpPr>
              <a:spLocks noChangeArrowheads="1"/>
            </p:cNvSpPr>
            <p:nvPr/>
          </p:nvSpPr>
          <p:spPr bwMode="auto">
            <a:xfrm>
              <a:off x="2464" y="2782"/>
              <a:ext cx="18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1-Butene</a:t>
              </a:r>
            </a:p>
          </p:txBody>
        </p:sp>
        <p:sp>
          <p:nvSpPr>
            <p:cNvPr id="53327" name="Rectangle 79"/>
            <p:cNvSpPr>
              <a:spLocks noChangeArrowheads="1"/>
            </p:cNvSpPr>
            <p:nvPr/>
          </p:nvSpPr>
          <p:spPr bwMode="auto">
            <a:xfrm>
              <a:off x="3332" y="2791"/>
              <a:ext cx="190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2-Butene</a:t>
              </a:r>
            </a:p>
          </p:txBody>
        </p:sp>
        <p:sp>
          <p:nvSpPr>
            <p:cNvPr id="53328" name="Rectangle 80"/>
            <p:cNvSpPr>
              <a:spLocks noChangeArrowheads="1"/>
            </p:cNvSpPr>
            <p:nvPr/>
          </p:nvSpPr>
          <p:spPr bwMode="auto">
            <a:xfrm>
              <a:off x="2935" y="2864"/>
              <a:ext cx="915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Skeletons may have double bonds, which can vary in location.</a:t>
              </a:r>
            </a:p>
          </p:txBody>
        </p:sp>
        <p:sp>
          <p:nvSpPr>
            <p:cNvPr id="53329" name="Rectangle 81"/>
            <p:cNvSpPr>
              <a:spLocks noChangeArrowheads="1"/>
            </p:cNvSpPr>
            <p:nvPr/>
          </p:nvSpPr>
          <p:spPr bwMode="auto">
            <a:xfrm>
              <a:off x="2439" y="318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0" name="Rectangle 82"/>
            <p:cNvSpPr>
              <a:spLocks noChangeArrowheads="1"/>
            </p:cNvSpPr>
            <p:nvPr/>
          </p:nvSpPr>
          <p:spPr bwMode="auto">
            <a:xfrm>
              <a:off x="2355" y="3247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1" name="Rectangle 83"/>
            <p:cNvSpPr>
              <a:spLocks noChangeArrowheads="1"/>
            </p:cNvSpPr>
            <p:nvPr/>
          </p:nvSpPr>
          <p:spPr bwMode="auto">
            <a:xfrm>
              <a:off x="2446" y="3246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2" name="Rectangle 84"/>
            <p:cNvSpPr>
              <a:spLocks noChangeArrowheads="1"/>
            </p:cNvSpPr>
            <p:nvPr/>
          </p:nvSpPr>
          <p:spPr bwMode="auto">
            <a:xfrm>
              <a:off x="2358" y="3389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3" name="Rectangle 85"/>
            <p:cNvSpPr>
              <a:spLocks noChangeArrowheads="1"/>
            </p:cNvSpPr>
            <p:nvPr/>
          </p:nvSpPr>
          <p:spPr bwMode="auto">
            <a:xfrm>
              <a:off x="2442" y="346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4" name="Rectangle 86"/>
            <p:cNvSpPr>
              <a:spLocks noChangeArrowheads="1"/>
            </p:cNvSpPr>
            <p:nvPr/>
          </p:nvSpPr>
          <p:spPr bwMode="auto">
            <a:xfrm>
              <a:off x="2530" y="3393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5" name="Rectangle 87"/>
            <p:cNvSpPr>
              <a:spLocks noChangeArrowheads="1"/>
            </p:cNvSpPr>
            <p:nvPr/>
          </p:nvSpPr>
          <p:spPr bwMode="auto">
            <a:xfrm>
              <a:off x="2261" y="334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36" name="Rectangle 88"/>
            <p:cNvSpPr>
              <a:spLocks noChangeArrowheads="1"/>
            </p:cNvSpPr>
            <p:nvPr/>
          </p:nvSpPr>
          <p:spPr bwMode="auto">
            <a:xfrm>
              <a:off x="3188" y="3234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7" name="Rectangle 89"/>
            <p:cNvSpPr>
              <a:spLocks noChangeArrowheads="1"/>
            </p:cNvSpPr>
            <p:nvPr/>
          </p:nvSpPr>
          <p:spPr bwMode="auto">
            <a:xfrm>
              <a:off x="3285" y="3189"/>
              <a:ext cx="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8" name="Rectangle 90"/>
            <p:cNvSpPr>
              <a:spLocks noChangeArrowheads="1"/>
            </p:cNvSpPr>
            <p:nvPr/>
          </p:nvSpPr>
          <p:spPr bwMode="auto">
            <a:xfrm>
              <a:off x="3302" y="3226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39" name="Rectangle 91"/>
            <p:cNvSpPr>
              <a:spLocks noChangeArrowheads="1"/>
            </p:cNvSpPr>
            <p:nvPr/>
          </p:nvSpPr>
          <p:spPr bwMode="auto">
            <a:xfrm>
              <a:off x="3110" y="3350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0" name="Rectangle 92"/>
            <p:cNvSpPr>
              <a:spLocks noChangeArrowheads="1"/>
            </p:cNvSpPr>
            <p:nvPr/>
          </p:nvSpPr>
          <p:spPr bwMode="auto">
            <a:xfrm>
              <a:off x="3290" y="3415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1" name="Rectangle 93"/>
            <p:cNvSpPr>
              <a:spLocks noChangeArrowheads="1"/>
            </p:cNvSpPr>
            <p:nvPr/>
          </p:nvSpPr>
          <p:spPr bwMode="auto">
            <a:xfrm>
              <a:off x="3305" y="3354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2" name="Rectangle 94"/>
            <p:cNvSpPr>
              <a:spLocks noChangeArrowheads="1"/>
            </p:cNvSpPr>
            <p:nvPr/>
          </p:nvSpPr>
          <p:spPr bwMode="auto">
            <a:xfrm>
              <a:off x="2472" y="3636"/>
              <a:ext cx="24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Cyclohexane</a:t>
              </a:r>
            </a:p>
          </p:txBody>
        </p:sp>
        <p:sp>
          <p:nvSpPr>
            <p:cNvPr id="53343" name="Rectangle 95"/>
            <p:cNvSpPr>
              <a:spLocks noChangeArrowheads="1"/>
            </p:cNvSpPr>
            <p:nvPr/>
          </p:nvSpPr>
          <p:spPr bwMode="auto">
            <a:xfrm>
              <a:off x="3315" y="3632"/>
              <a:ext cx="18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Benzene</a:t>
              </a:r>
            </a:p>
          </p:txBody>
        </p:sp>
        <p:sp>
          <p:nvSpPr>
            <p:cNvPr id="53344" name="Rectangle 96"/>
            <p:cNvSpPr>
              <a:spLocks noChangeArrowheads="1"/>
            </p:cNvSpPr>
            <p:nvPr/>
          </p:nvSpPr>
          <p:spPr bwMode="auto">
            <a:xfrm>
              <a:off x="2913" y="3716"/>
              <a:ext cx="55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Skeletons may be arranged in rings.</a:t>
              </a:r>
            </a:p>
          </p:txBody>
        </p:sp>
        <p:sp>
          <p:nvSpPr>
            <p:cNvPr id="53345" name="Rectangle 97"/>
            <p:cNvSpPr>
              <a:spLocks noChangeArrowheads="1"/>
            </p:cNvSpPr>
            <p:nvPr/>
          </p:nvSpPr>
          <p:spPr bwMode="auto">
            <a:xfrm>
              <a:off x="2343" y="118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6" name="Rectangle 98"/>
            <p:cNvSpPr>
              <a:spLocks noChangeArrowheads="1"/>
            </p:cNvSpPr>
            <p:nvPr/>
          </p:nvSpPr>
          <p:spPr bwMode="auto">
            <a:xfrm>
              <a:off x="2454" y="118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7" name="Rectangle 99"/>
            <p:cNvSpPr>
              <a:spLocks noChangeArrowheads="1"/>
            </p:cNvSpPr>
            <p:nvPr/>
          </p:nvSpPr>
          <p:spPr bwMode="auto">
            <a:xfrm>
              <a:off x="3120" y="118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8" name="Rectangle 100"/>
            <p:cNvSpPr>
              <a:spLocks noChangeArrowheads="1"/>
            </p:cNvSpPr>
            <p:nvPr/>
          </p:nvSpPr>
          <p:spPr bwMode="auto">
            <a:xfrm>
              <a:off x="3228" y="118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49" name="Rectangle 101"/>
            <p:cNvSpPr>
              <a:spLocks noChangeArrowheads="1"/>
            </p:cNvSpPr>
            <p:nvPr/>
          </p:nvSpPr>
          <p:spPr bwMode="auto">
            <a:xfrm>
              <a:off x="3339" y="118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0" name="Rectangle 102"/>
            <p:cNvSpPr>
              <a:spLocks noChangeArrowheads="1"/>
            </p:cNvSpPr>
            <p:nvPr/>
          </p:nvSpPr>
          <p:spPr bwMode="auto">
            <a:xfrm>
              <a:off x="2206" y="198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1" name="Rectangle 103"/>
            <p:cNvSpPr>
              <a:spLocks noChangeArrowheads="1"/>
            </p:cNvSpPr>
            <p:nvPr/>
          </p:nvSpPr>
          <p:spPr bwMode="auto">
            <a:xfrm>
              <a:off x="2314" y="1979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2" name="Rectangle 104"/>
            <p:cNvSpPr>
              <a:spLocks noChangeArrowheads="1"/>
            </p:cNvSpPr>
            <p:nvPr/>
          </p:nvSpPr>
          <p:spPr bwMode="auto">
            <a:xfrm>
              <a:off x="2428" y="198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3" name="Rectangle 105"/>
            <p:cNvSpPr>
              <a:spLocks noChangeArrowheads="1"/>
            </p:cNvSpPr>
            <p:nvPr/>
          </p:nvSpPr>
          <p:spPr bwMode="auto">
            <a:xfrm>
              <a:off x="2539" y="198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4" name="Rectangle 106"/>
            <p:cNvSpPr>
              <a:spLocks noChangeArrowheads="1"/>
            </p:cNvSpPr>
            <p:nvPr/>
          </p:nvSpPr>
          <p:spPr bwMode="auto">
            <a:xfrm>
              <a:off x="3252" y="1765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5" name="Rectangle 107"/>
            <p:cNvSpPr>
              <a:spLocks noChangeArrowheads="1"/>
            </p:cNvSpPr>
            <p:nvPr/>
          </p:nvSpPr>
          <p:spPr bwMode="auto">
            <a:xfrm>
              <a:off x="3252" y="1980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6" name="Rectangle 108"/>
            <p:cNvSpPr>
              <a:spLocks noChangeArrowheads="1"/>
            </p:cNvSpPr>
            <p:nvPr/>
          </p:nvSpPr>
          <p:spPr bwMode="auto">
            <a:xfrm>
              <a:off x="3361" y="1981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7" name="Rectangle 109"/>
            <p:cNvSpPr>
              <a:spLocks noChangeArrowheads="1"/>
            </p:cNvSpPr>
            <p:nvPr/>
          </p:nvSpPr>
          <p:spPr bwMode="auto">
            <a:xfrm>
              <a:off x="3141" y="1982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8" name="Rectangle 110"/>
            <p:cNvSpPr>
              <a:spLocks noChangeArrowheads="1"/>
            </p:cNvSpPr>
            <p:nvPr/>
          </p:nvSpPr>
          <p:spPr bwMode="auto">
            <a:xfrm>
              <a:off x="2591" y="2565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59" name="Rectangle 111"/>
            <p:cNvSpPr>
              <a:spLocks noChangeArrowheads="1"/>
            </p:cNvSpPr>
            <p:nvPr/>
          </p:nvSpPr>
          <p:spPr bwMode="auto">
            <a:xfrm>
              <a:off x="2374" y="256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60" name="Rectangle 112"/>
            <p:cNvSpPr>
              <a:spLocks noChangeArrowheads="1"/>
            </p:cNvSpPr>
            <p:nvPr/>
          </p:nvSpPr>
          <p:spPr bwMode="auto">
            <a:xfrm>
              <a:off x="2268" y="2568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61" name="Rectangle 113"/>
            <p:cNvSpPr>
              <a:spLocks noChangeArrowheads="1"/>
            </p:cNvSpPr>
            <p:nvPr/>
          </p:nvSpPr>
          <p:spPr bwMode="auto">
            <a:xfrm>
              <a:off x="3351" y="2561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62" name="Rectangle 114"/>
            <p:cNvSpPr>
              <a:spLocks noChangeArrowheads="1"/>
            </p:cNvSpPr>
            <p:nvPr/>
          </p:nvSpPr>
          <p:spPr bwMode="auto">
            <a:xfrm>
              <a:off x="3460" y="2566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63" name="Rectangle 115"/>
            <p:cNvSpPr>
              <a:spLocks noChangeArrowheads="1"/>
            </p:cNvSpPr>
            <p:nvPr/>
          </p:nvSpPr>
          <p:spPr bwMode="auto">
            <a:xfrm>
              <a:off x="3240" y="2563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64" name="Rectangle 116"/>
            <p:cNvSpPr>
              <a:spLocks noChangeArrowheads="1"/>
            </p:cNvSpPr>
            <p:nvPr/>
          </p:nvSpPr>
          <p:spPr bwMode="auto">
            <a:xfrm>
              <a:off x="3134" y="2563"/>
              <a:ext cx="8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C</a:t>
              </a:r>
            </a:p>
          </p:txBody>
        </p:sp>
        <p:sp>
          <p:nvSpPr>
            <p:cNvPr id="53365" name="Rectangle 117"/>
            <p:cNvSpPr>
              <a:spLocks noChangeArrowheads="1"/>
            </p:cNvSpPr>
            <p:nvPr/>
          </p:nvSpPr>
          <p:spPr bwMode="auto">
            <a:xfrm>
              <a:off x="2932" y="2564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  <p:sp>
          <p:nvSpPr>
            <p:cNvPr id="53366" name="Rectangle 118"/>
            <p:cNvSpPr>
              <a:spLocks noChangeArrowheads="1"/>
            </p:cNvSpPr>
            <p:nvPr/>
          </p:nvSpPr>
          <p:spPr bwMode="auto">
            <a:xfrm>
              <a:off x="3493" y="2564"/>
              <a:ext cx="16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H</a:t>
              </a:r>
            </a:p>
          </p:txBody>
        </p:sp>
      </p:grpSp>
      <p:sp>
        <p:nvSpPr>
          <p:cNvPr id="53367" name="Text Box 119"/>
          <p:cNvSpPr txBox="1">
            <a:spLocks noChangeArrowheads="1"/>
          </p:cNvSpPr>
          <p:nvPr/>
        </p:nvSpPr>
        <p:spPr bwMode="auto">
          <a:xfrm>
            <a:off x="1943100" y="6224588"/>
            <a:ext cx="1014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3.1A</a:t>
            </a: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772400" cy="1400175"/>
          </a:xfrm>
        </p:spPr>
        <p:txBody>
          <a:bodyPr/>
          <a:lstStyle/>
          <a:p>
            <a:pPr marL="798513" lvl="1" indent="-334963">
              <a:spcBef>
                <a:spcPct val="25000"/>
              </a:spcBef>
            </a:pPr>
            <a:endParaRPr lang="en-US"/>
          </a:p>
        </p:txBody>
      </p:sp>
      <p:sp>
        <p:nvSpPr>
          <p:cNvPr id="6861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2273300" y="152400"/>
            <a:ext cx="4127500" cy="6400800"/>
            <a:chOff x="2519" y="1233"/>
            <a:chExt cx="1079" cy="2729"/>
          </a:xfrm>
        </p:grpSpPr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9" y="1233"/>
              <a:ext cx="1079" cy="2729"/>
            </a:xfrm>
            <a:prstGeom prst="rect">
              <a:avLst/>
            </a:prstGeom>
            <a:noFill/>
          </p:spPr>
        </p:pic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3504" y="1352"/>
              <a:ext cx="7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3448" y="1514"/>
              <a:ext cx="7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</a:t>
              </a: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3177" y="1514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3083" y="1694"/>
              <a:ext cx="79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G</a:t>
              </a:r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2826" y="1694"/>
              <a:ext cx="7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2644" y="1864"/>
              <a:ext cx="7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2842" y="1864"/>
              <a:ext cx="79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G</a:t>
              </a:r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2678" y="2223"/>
              <a:ext cx="7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</a:t>
              </a:r>
            </a:p>
          </p:txBody>
        </p:sp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2929" y="2219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2797" y="2396"/>
              <a:ext cx="7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3048" y="2396"/>
              <a:ext cx="79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G</a:t>
              </a: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3091" y="2573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3378" y="2573"/>
              <a:ext cx="7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3218" y="2747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3246" y="3058"/>
              <a:ext cx="79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G</a:t>
              </a: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479" y="3063"/>
              <a:ext cx="7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C</a:t>
              </a:r>
            </a:p>
          </p:txBody>
        </p: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3084" y="3229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342" y="3227"/>
              <a:ext cx="7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2932" y="3389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3196" y="3389"/>
              <a:ext cx="7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</a:t>
              </a:r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2610" y="3538"/>
              <a:ext cx="7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T</a:t>
              </a:r>
            </a:p>
          </p:txBody>
        </p:sp>
        <p:sp>
          <p:nvSpPr>
            <p:cNvPr id="68635" name="Text Box 27"/>
            <p:cNvSpPr txBox="1">
              <a:spLocks noChangeArrowheads="1"/>
            </p:cNvSpPr>
            <p:nvPr/>
          </p:nvSpPr>
          <p:spPr bwMode="auto">
            <a:xfrm>
              <a:off x="2836" y="3533"/>
              <a:ext cx="7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A</a:t>
              </a:r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 flipH="1">
              <a:off x="2662" y="2723"/>
              <a:ext cx="361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2578" y="2784"/>
              <a:ext cx="13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Base</a:t>
              </a:r>
            </a:p>
            <a:p>
              <a:pPr algn="r"/>
              <a:r>
                <a:rPr lang="en-US" sz="1200">
                  <a:latin typeface="Arial" charset="0"/>
                </a:rPr>
                <a:t>pair</a:t>
              </a:r>
            </a:p>
          </p:txBody>
        </p:sp>
        <p:sp>
          <p:nvSpPr>
            <p:cNvPr id="68638" name="Text Box 30"/>
            <p:cNvSpPr txBox="1">
              <a:spLocks noChangeArrowheads="1"/>
            </p:cNvSpPr>
            <p:nvPr/>
          </p:nvSpPr>
          <p:spPr bwMode="auto">
            <a:xfrm>
              <a:off x="3457" y="2752"/>
              <a:ext cx="6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700">
                  <a:latin typeface="Arial" charset="0"/>
                </a:rPr>
                <a:t>T</a:t>
              </a:r>
            </a:p>
          </p:txBody>
        </p:sp>
      </p:grp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1955800" y="62245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Figure 3.16C</a:t>
            </a: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r>
              <a:rPr lang="en-US" b="1"/>
              <a:t>Building Blocks of Organic Compounds</a:t>
            </a:r>
            <a:r>
              <a:rPr 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4114800"/>
          </a:xfrm>
        </p:spPr>
        <p:txBody>
          <a:bodyPr/>
          <a:lstStyle/>
          <a:p>
            <a:r>
              <a:rPr lang="en-US" sz="4800" b="1" u="sng"/>
              <a:t>Carbohydrates:</a:t>
            </a:r>
            <a:r>
              <a:rPr lang="en-US" sz="4800"/>
              <a:t> Glucose</a:t>
            </a:r>
          </a:p>
          <a:p>
            <a:r>
              <a:rPr lang="en-US" sz="4800" b="1" u="sng"/>
              <a:t>Lipids</a:t>
            </a:r>
            <a:r>
              <a:rPr lang="en-US" sz="4800"/>
              <a:t>: Fatty Acids and Glycerol</a:t>
            </a:r>
          </a:p>
          <a:p>
            <a:r>
              <a:rPr lang="en-US" sz="4800" b="1" u="sng"/>
              <a:t>Proteins</a:t>
            </a:r>
            <a:r>
              <a:rPr lang="en-US" sz="4800"/>
              <a:t>:	Amino Acids</a:t>
            </a:r>
          </a:p>
          <a:p>
            <a:r>
              <a:rPr lang="en-US" sz="4800" b="1" u="sng"/>
              <a:t>Nucleic Acids</a:t>
            </a:r>
            <a:r>
              <a:rPr lang="en-US" sz="4800"/>
              <a:t>: Nucleotides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9600" b="1" u="sng"/>
              <a:t>Carbohydrate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800" dirty="0"/>
              <a:t>Contain C, H, and O </a:t>
            </a:r>
          </a:p>
          <a:p>
            <a:r>
              <a:rPr lang="en-US" sz="4800" dirty="0"/>
              <a:t>2:1 ratio(H:O)</a:t>
            </a:r>
          </a:p>
          <a:p>
            <a:r>
              <a:rPr lang="en-US" sz="4800" dirty="0"/>
              <a:t>Energy Source</a:t>
            </a:r>
          </a:p>
          <a:p>
            <a:r>
              <a:rPr lang="en-US" sz="4800" dirty="0"/>
              <a:t>Functions as building materials for biological construction</a:t>
            </a:r>
          </a:p>
          <a:p>
            <a:r>
              <a:rPr lang="en-US" sz="4800" dirty="0"/>
              <a:t>Ends in -</a:t>
            </a:r>
            <a:r>
              <a:rPr lang="en-US" sz="4800" dirty="0" err="1"/>
              <a:t>ose</a:t>
            </a:r>
            <a:endParaRPr lang="en-US" sz="4800" dirty="0"/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52475"/>
            <a:ext cx="69342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4752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Comic Sans MS" pitchFamily="66" charset="0"/>
              </a:rPr>
              <a:t>CARBOHYDRATE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8000" b="1" u="sng"/>
              <a:t>Monosaccharide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9144000" cy="4495800"/>
          </a:xfrm>
        </p:spPr>
        <p:txBody>
          <a:bodyPr/>
          <a:lstStyle/>
          <a:p>
            <a:r>
              <a:rPr lang="en-US" sz="4800" dirty="0" smtClean="0"/>
              <a:t>Single </a:t>
            </a:r>
            <a:r>
              <a:rPr lang="en-US" sz="4800" dirty="0"/>
              <a:t>sugar</a:t>
            </a:r>
          </a:p>
          <a:p>
            <a:r>
              <a:rPr lang="en-US" sz="4800" dirty="0" smtClean="0"/>
              <a:t>Glucose </a:t>
            </a:r>
            <a:r>
              <a:rPr lang="en-US" sz="4800" dirty="0"/>
              <a:t>(C</a:t>
            </a:r>
            <a:r>
              <a:rPr lang="en-US" sz="5000" baseline="-25000" dirty="0"/>
              <a:t>6</a:t>
            </a:r>
            <a:r>
              <a:rPr lang="en-US" sz="4800" dirty="0"/>
              <a:t>H</a:t>
            </a:r>
            <a:r>
              <a:rPr lang="en-US" sz="5000" baseline="-25000" dirty="0"/>
              <a:t>12</a:t>
            </a:r>
            <a:r>
              <a:rPr lang="en-US" sz="4800" dirty="0"/>
              <a:t>O</a:t>
            </a:r>
            <a:r>
              <a:rPr lang="en-US" sz="5000" baseline="-25000" dirty="0"/>
              <a:t>6</a:t>
            </a:r>
            <a:r>
              <a:rPr lang="en-US" sz="4800" dirty="0"/>
              <a:t>) </a:t>
            </a:r>
            <a:r>
              <a:rPr lang="en-US" sz="3400" dirty="0"/>
              <a:t>And contains hydroxyl groups and a carbonyl </a:t>
            </a:r>
            <a:r>
              <a:rPr lang="en-US" sz="3400" dirty="0" smtClean="0"/>
              <a:t>group</a:t>
            </a:r>
          </a:p>
          <a:p>
            <a:r>
              <a:rPr lang="en-US" sz="4800" dirty="0" smtClean="0"/>
              <a:t>Fructose:	6 C</a:t>
            </a:r>
          </a:p>
          <a:p>
            <a:r>
              <a:rPr lang="en-US" sz="4800" dirty="0" smtClean="0"/>
              <a:t>Ribose:	5 C</a:t>
            </a:r>
          </a:p>
          <a:p>
            <a:endParaRPr lang="en-US" sz="3600" dirty="0"/>
          </a:p>
          <a:p>
            <a:endParaRPr lang="en-US" sz="4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2386</TotalTime>
  <Words>1611</Words>
  <Application>Microsoft Office PowerPoint</Application>
  <PresentationFormat>On-screen Show (4:3)</PresentationFormat>
  <Paragraphs>955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Times New Roman</vt:lpstr>
      <vt:lpstr>Tahoma</vt:lpstr>
      <vt:lpstr>Arial</vt:lpstr>
      <vt:lpstr>Comic Sans MS</vt:lpstr>
      <vt:lpstr>Symbol</vt:lpstr>
      <vt:lpstr>Blank Presentation</vt:lpstr>
      <vt:lpstr>Microsoft Clip Gallery</vt:lpstr>
      <vt:lpstr>Organic Chemistry</vt:lpstr>
      <vt:lpstr>Organic Compounds</vt:lpstr>
      <vt:lpstr>Carbon</vt:lpstr>
      <vt:lpstr>Macromolecules</vt:lpstr>
      <vt:lpstr>Slide 5</vt:lpstr>
      <vt:lpstr>Carbohydrate</vt:lpstr>
      <vt:lpstr>Slide 7</vt:lpstr>
      <vt:lpstr>Monosaccharide</vt:lpstr>
      <vt:lpstr>Slide 9</vt:lpstr>
      <vt:lpstr>Slide 10</vt:lpstr>
      <vt:lpstr>Disaccharide</vt:lpstr>
      <vt:lpstr>Slide 12</vt:lpstr>
      <vt:lpstr>Slide 13</vt:lpstr>
      <vt:lpstr>Polysaccharide</vt:lpstr>
      <vt:lpstr>Slide 15</vt:lpstr>
      <vt:lpstr>Slide 16</vt:lpstr>
      <vt:lpstr>Chitin</vt:lpstr>
      <vt:lpstr>Glycogen</vt:lpstr>
      <vt:lpstr>Lipid</vt:lpstr>
      <vt:lpstr>Slide 20</vt:lpstr>
      <vt:lpstr>Slide 21</vt:lpstr>
      <vt:lpstr>Slide 22</vt:lpstr>
      <vt:lpstr>Slide 23</vt:lpstr>
      <vt:lpstr>Slide 24</vt:lpstr>
      <vt:lpstr>Fats</vt:lpstr>
      <vt:lpstr>Saturated Fatty Acids</vt:lpstr>
      <vt:lpstr>Unsaturated Fatty Acids</vt:lpstr>
      <vt:lpstr>Phospholipids</vt:lpstr>
      <vt:lpstr>Glyceride</vt:lpstr>
      <vt:lpstr>Prostaglandin</vt:lpstr>
      <vt:lpstr>Steroids</vt:lpstr>
      <vt:lpstr>Wax</vt:lpstr>
      <vt:lpstr>Proteins</vt:lpstr>
      <vt:lpstr>Proteins</vt:lpstr>
      <vt:lpstr>4 Categories</vt:lpstr>
      <vt:lpstr>Slide 36</vt:lpstr>
      <vt:lpstr>Slide 37</vt:lpstr>
      <vt:lpstr>Figure 3.12A General structure of an amino acid</vt:lpstr>
      <vt:lpstr>Figure 3.12B Examples of amino acids</vt:lpstr>
      <vt:lpstr>Peptide</vt:lpstr>
      <vt:lpstr>Peptide bond formation</vt:lpstr>
      <vt:lpstr>Slide 42</vt:lpstr>
      <vt:lpstr>Protein Structures</vt:lpstr>
      <vt:lpstr>Slide 44</vt:lpstr>
      <vt:lpstr>Slide 45</vt:lpstr>
      <vt:lpstr>Slide 46</vt:lpstr>
      <vt:lpstr>Slide 47</vt:lpstr>
      <vt:lpstr>Nucleic Acid</vt:lpstr>
      <vt:lpstr>Slide 49</vt:lpstr>
      <vt:lpstr>Slide 50</vt:lpstr>
      <vt:lpstr>Building Blocks of Organic Compounds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William and Laurie Hance</dc:creator>
  <cp:lastModifiedBy>lhance</cp:lastModifiedBy>
  <cp:revision>59</cp:revision>
  <dcterms:created xsi:type="dcterms:W3CDTF">1999-09-15T23:38:57Z</dcterms:created>
  <dcterms:modified xsi:type="dcterms:W3CDTF">2009-09-11T16:24:31Z</dcterms:modified>
</cp:coreProperties>
</file>