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2"/>
  </p:handoutMasterIdLst>
  <p:sldIdLst>
    <p:sldId id="256" r:id="rId2"/>
    <p:sldId id="261" r:id="rId3"/>
    <p:sldId id="262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02" r:id="rId21"/>
    <p:sldId id="303" r:id="rId22"/>
    <p:sldId id="296" r:id="rId23"/>
    <p:sldId id="297" r:id="rId24"/>
    <p:sldId id="298" r:id="rId25"/>
    <p:sldId id="299" r:id="rId26"/>
    <p:sldId id="300" r:id="rId27"/>
    <p:sldId id="301" r:id="rId28"/>
    <p:sldId id="257" r:id="rId29"/>
    <p:sldId id="258" r:id="rId30"/>
    <p:sldId id="259" r:id="rId31"/>
    <p:sldId id="263" r:id="rId32"/>
    <p:sldId id="265" r:id="rId33"/>
    <p:sldId id="260" r:id="rId34"/>
    <p:sldId id="264" r:id="rId35"/>
    <p:sldId id="266" r:id="rId36"/>
    <p:sldId id="308" r:id="rId37"/>
    <p:sldId id="268" r:id="rId38"/>
    <p:sldId id="270" r:id="rId39"/>
    <p:sldId id="309" r:id="rId40"/>
    <p:sldId id="310" r:id="rId41"/>
    <p:sldId id="311" r:id="rId42"/>
    <p:sldId id="312" r:id="rId43"/>
    <p:sldId id="271" r:id="rId44"/>
    <p:sldId id="272" r:id="rId45"/>
    <p:sldId id="273" r:id="rId46"/>
    <p:sldId id="274" r:id="rId47"/>
    <p:sldId id="304" r:id="rId48"/>
    <p:sldId id="305" r:id="rId49"/>
    <p:sldId id="306" r:id="rId50"/>
    <p:sldId id="307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3A8FF5-4DB5-49AF-A40D-431218E5ADE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C596C6-2CBE-4F4B-9ED2-2357C7770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F648BC-E4AB-44C7-B6D2-77A17E8B1E5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BFDED5-B490-4013-8E97-866BEDF0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ife.uiuc.edu/bio100/lectures/sp98lects/lect18/restrictendo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funigraz.ac.at/imhwww/lehre/ecor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bs.dtu.dk/staff/dave/roanoke/fg14_19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rition/topics/vad/en/" TargetMode="External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p.edu/books/0309057779/xhtml/img00010.gi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84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Biotechnology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b="1" u="sng" smtClean="0"/>
              <a:t>Restriction Sites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5400" smtClean="0"/>
              <a:t>The actual place in a palindrome where the DNA is cut</a:t>
            </a:r>
          </a:p>
          <a:p>
            <a:pPr eaLnBrk="1" hangingPunct="1"/>
            <a:r>
              <a:rPr lang="en-US" altLang="en-US" sz="5400" smtClean="0"/>
              <a:t>GAATTC  </a:t>
            </a:r>
            <a:r>
              <a:rPr lang="en-US" altLang="en-US" sz="5400" smtClean="0">
                <a:sym typeface="Wingdings" panose="05000000000000000000" pitchFamily="2" charset="2"/>
              </a:rPr>
              <a:t></a:t>
            </a:r>
            <a:r>
              <a:rPr lang="en-US" altLang="en-US" sz="5400" smtClean="0"/>
              <a:t>   G            AATTC</a:t>
            </a:r>
          </a:p>
          <a:p>
            <a:pPr eaLnBrk="1" hangingPunct="1"/>
            <a:r>
              <a:rPr lang="en-US" altLang="en-US" sz="5400" smtClean="0"/>
              <a:t>CTTAAG         CTTAA            G</a:t>
            </a:r>
          </a:p>
        </p:txBody>
      </p:sp>
    </p:spTree>
    <p:extLst>
      <p:ext uri="{BB962C8B-B14F-4D97-AF65-F5344CB8AC3E}">
        <p14:creationId xmlns:p14="http://schemas.microsoft.com/office/powerpoint/2010/main" val="154944937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5" descr="restrictendo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96088"/>
          </a:xfrm>
        </p:spPr>
      </p:pic>
    </p:spTree>
    <p:extLst>
      <p:ext uri="{BB962C8B-B14F-4D97-AF65-F5344CB8AC3E}">
        <p14:creationId xmlns:p14="http://schemas.microsoft.com/office/powerpoint/2010/main" val="10507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5" descr="ecor1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14400"/>
            <a:ext cx="8001000" cy="4610100"/>
          </a:xfrm>
        </p:spPr>
      </p:pic>
    </p:spTree>
    <p:extLst>
      <p:ext uri="{BB962C8B-B14F-4D97-AF65-F5344CB8AC3E}">
        <p14:creationId xmlns:p14="http://schemas.microsoft.com/office/powerpoint/2010/main" val="38523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b="1" u="sng" smtClean="0"/>
              <a:t>Gel Electrophoresis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876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6000" smtClean="0"/>
              <a:t>DNA is negatively charged so it travels to the positive pole of an electric current</a:t>
            </a:r>
          </a:p>
          <a:p>
            <a:pPr eaLnBrk="1" hangingPunct="1"/>
            <a:r>
              <a:rPr lang="en-US" altLang="en-US" sz="6000" smtClean="0"/>
              <a:t>DNA fragments sort by size in a polyacrylamide gel.</a:t>
            </a:r>
          </a:p>
          <a:p>
            <a:pPr eaLnBrk="1" hangingPunct="1"/>
            <a:endParaRPr lang="en-US" altLang="en-US" sz="6000" smtClean="0"/>
          </a:p>
        </p:txBody>
      </p:sp>
    </p:spTree>
    <p:extLst>
      <p:ext uri="{BB962C8B-B14F-4D97-AF65-F5344CB8AC3E}">
        <p14:creationId xmlns:p14="http://schemas.microsoft.com/office/powerpoint/2010/main" val="164979359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2" descr="E:\ImageLibrary8-15\12-DNATechnologyAndHumanGenome\12-10-GelElectrophoresis-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3578225"/>
          </a:xfrm>
          <a:noFill/>
        </p:spPr>
      </p:pic>
    </p:spTree>
    <p:extLst>
      <p:ext uri="{BB962C8B-B14F-4D97-AF65-F5344CB8AC3E}">
        <p14:creationId xmlns:p14="http://schemas.microsoft.com/office/powerpoint/2010/main" val="47029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5" descr="fg14_19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04800"/>
            <a:ext cx="5051425" cy="6553200"/>
          </a:xfrm>
        </p:spPr>
      </p:pic>
    </p:spTree>
    <p:extLst>
      <p:ext uri="{BB962C8B-B14F-4D97-AF65-F5344CB8AC3E}">
        <p14:creationId xmlns:p14="http://schemas.microsoft.com/office/powerpoint/2010/main" val="40811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ph type="title"/>
          </p:nvPr>
        </p:nvGraphicFramePr>
        <p:xfrm>
          <a:off x="1828800" y="-381000"/>
          <a:ext cx="58166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715000" imgH="6810375" progId="WP12Doc">
                  <p:embed/>
                </p:oleObj>
              </mc:Choice>
              <mc:Fallback>
                <p:oleObj name="Document" r:id="rId3" imgW="5715000" imgH="6810375" progId="WP12Do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-381000"/>
                        <a:ext cx="5816600" cy="693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89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8000" b="1" u="sng" smtClean="0"/>
              <a:t>RFLP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5400" smtClean="0"/>
              <a:t>Restriction Fragment Length Polymorphisms</a:t>
            </a:r>
          </a:p>
          <a:p>
            <a:pPr eaLnBrk="1" hangingPunct="1"/>
            <a:r>
              <a:rPr lang="en-US" altLang="en-US" sz="5400" smtClean="0"/>
              <a:t>Used in Forensics, paternity testing, and in detecting harmful diseases.</a:t>
            </a:r>
          </a:p>
        </p:txBody>
      </p:sp>
    </p:spTree>
    <p:extLst>
      <p:ext uri="{BB962C8B-B14F-4D97-AF65-F5344CB8AC3E}">
        <p14:creationId xmlns:p14="http://schemas.microsoft.com/office/powerpoint/2010/main" val="19232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2" descr="E:\ImageLibrary8-15\12-DNATechnologyAndHumanGenome\12-11B-GelElectrophor-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1143000"/>
            <a:ext cx="8894762" cy="5659438"/>
          </a:xfrm>
          <a:noFill/>
        </p:spPr>
      </p:pic>
    </p:spTree>
    <p:extLst>
      <p:ext uri="{BB962C8B-B14F-4D97-AF65-F5344CB8AC3E}">
        <p14:creationId xmlns:p14="http://schemas.microsoft.com/office/powerpoint/2010/main" val="14820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3" descr="E:\ImageLibrary8-15\12-DNATechnologyAndHumanGenome\12-15B-DNAfingerprints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0"/>
            <a:ext cx="3962400" cy="6770688"/>
          </a:xfrm>
        </p:spPr>
      </p:pic>
    </p:spTree>
    <p:extLst>
      <p:ext uri="{BB962C8B-B14F-4D97-AF65-F5344CB8AC3E}">
        <p14:creationId xmlns:p14="http://schemas.microsoft.com/office/powerpoint/2010/main" val="4177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Use of organisms or their components to make useful products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u="sng" dirty="0" smtClean="0"/>
              <a:t>Biotechnology</a:t>
            </a:r>
            <a:endParaRPr lang="en-US" sz="7200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2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Polymerase Chain Reaction</a:t>
            </a:r>
          </a:p>
          <a:p>
            <a:r>
              <a:rPr lang="en-US" sz="4800" dirty="0" smtClean="0"/>
              <a:t>DNA is copied many times in a test tube.</a:t>
            </a:r>
          </a:p>
          <a:p>
            <a:r>
              <a:rPr lang="en-US" sz="4800" dirty="0" smtClean="0"/>
              <a:t>Process can generate 100 billion copies of DNA in 4 hours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u="sng" dirty="0" smtClean="0"/>
              <a:t>PCR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23870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ImageLibrary8-15\12-DNATechnologyAndHumanGenome\12-12-PCR-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495800" cy="5889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4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i="0">
                <a:latin typeface="Arial Black" panose="020B0A04020102020204" pitchFamily="34" charset="0"/>
              </a:rPr>
              <a:t>Short Tandem Repeats (STR)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STR’s are locations (loci) on the chromosome that contain short sequences of 2 to 5 bases that repeat themselves in the DNA molecule. 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Provides greater discrimination, requires less time, a smaller sample size, and the DNA is less susceptible to degradation.</a:t>
            </a:r>
          </a:p>
        </p:txBody>
      </p:sp>
    </p:spTree>
    <p:extLst>
      <p:ext uri="{BB962C8B-B14F-4D97-AF65-F5344CB8AC3E}">
        <p14:creationId xmlns:p14="http://schemas.microsoft.com/office/powerpoint/2010/main" val="1803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8819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i="0">
                <a:latin typeface="Arial Black" panose="020B0A04020102020204" pitchFamily="34" charset="0"/>
              </a:rPr>
              <a:t>Short Tandem Repeats (STR)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8001000" cy="4267200"/>
          </a:xfrm>
        </p:spPr>
        <p:txBody>
          <a:bodyPr/>
          <a:lstStyle/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Each person has two STR types for TH01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altLang="en-US">
                <a:latin typeface="Arial" panose="020B0604020202020204" pitchFamily="34" charset="0"/>
              </a:rPr>
              <a:t>one inherited from each parent.</a:t>
            </a:r>
          </a:p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By continuing the process with additional STRs from other genes, you can narrow down the probability of DNA belonging to only one probable person.</a:t>
            </a:r>
          </a:p>
        </p:txBody>
      </p:sp>
    </p:spTree>
    <p:extLst>
      <p:ext uri="{BB962C8B-B14F-4D97-AF65-F5344CB8AC3E}">
        <p14:creationId xmlns:p14="http://schemas.microsoft.com/office/powerpoint/2010/main" val="21186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co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825"/>
            <a:ext cx="7332663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i="0">
                <a:latin typeface="Arial Black" panose="020B0A04020102020204" pitchFamily="34" charset="0"/>
              </a:rPr>
              <a:t>Short Tandem Repeats (STR) Procedure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Extract the gene TH01 from the sample.  (TH01 has seven human variants with a repeating sequence of A-A-T-G)</a:t>
            </a:r>
          </a:p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Amplify the sample by means of PCR</a:t>
            </a:r>
          </a:p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Separate by electrophoresis</a:t>
            </a:r>
          </a:p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</a:rPr>
              <a:t>Examine the distance the STR migrates to determine the number of times TH01 repeats</a:t>
            </a:r>
          </a:p>
        </p:txBody>
      </p:sp>
    </p:spTree>
    <p:extLst>
      <p:ext uri="{BB962C8B-B14F-4D97-AF65-F5344CB8AC3E}">
        <p14:creationId xmlns:p14="http://schemas.microsoft.com/office/powerpoint/2010/main" val="7151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i="0">
                <a:latin typeface="Arial Black" panose="020B0A04020102020204" pitchFamily="34" charset="0"/>
              </a:rPr>
              <a:t>Short Tandem Repeats (STR)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538" y="2057400"/>
            <a:ext cx="7891462" cy="4038600"/>
          </a:xfrm>
        </p:spPr>
        <p:txBody>
          <a:bodyPr/>
          <a:lstStyle/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3600">
                <a:latin typeface="Arial" panose="020B0604020202020204" pitchFamily="34" charset="0"/>
              </a:rPr>
              <a:t>STR typing is visualized by peaks shown on a graph.  Each represents the size of the DNA fragment.</a:t>
            </a:r>
          </a:p>
          <a:p>
            <a:pPr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3600">
                <a:latin typeface="Arial" panose="020B0604020202020204" pitchFamily="34" charset="0"/>
              </a:rPr>
              <a:t>The possible alleles are numbered for each loci.</a:t>
            </a:r>
          </a:p>
        </p:txBody>
      </p:sp>
    </p:spTree>
    <p:extLst>
      <p:ext uri="{BB962C8B-B14F-4D97-AF65-F5344CB8AC3E}">
        <p14:creationId xmlns:p14="http://schemas.microsoft.com/office/powerpoint/2010/main" val="8430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68263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en-US">
                <a:solidFill>
                  <a:schemeClr val="folHlink"/>
                </a:solidFill>
                <a:latin typeface="Arial Black" panose="020B0A04020102020204" pitchFamily="34" charset="0"/>
              </a:rPr>
              <a:t>Profiler Plus Allelic Ladders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solidFill>
                  <a:srgbClr val="1822CD"/>
                </a:solidFill>
                <a:latin typeface="Arial" panose="020B0604020202020204" pitchFamily="34" charset="0"/>
              </a:rPr>
              <a:t>D3S1358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645025" y="76200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solidFill>
                  <a:srgbClr val="1822CD"/>
                </a:solidFill>
                <a:latin typeface="Arial" panose="020B0604020202020204" pitchFamily="34" charset="0"/>
              </a:rPr>
              <a:t>FGA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543175" y="730250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solidFill>
                  <a:srgbClr val="1822CD"/>
                </a:solidFill>
                <a:latin typeface="Arial" panose="020B0604020202020204" pitchFamily="34" charset="0"/>
              </a:rPr>
              <a:t>VWA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60375" y="19050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solidFill>
                  <a:srgbClr val="187534"/>
                </a:solidFill>
                <a:latin typeface="Arial" panose="020B0604020202020204" pitchFamily="34" charset="0"/>
              </a:rPr>
              <a:t>AMEL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38300" y="19050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solidFill>
                  <a:srgbClr val="187534"/>
                </a:solidFill>
                <a:latin typeface="Arial" panose="020B0604020202020204" pitchFamily="34" charset="0"/>
              </a:rPr>
              <a:t>D8S1179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581400" y="194945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solidFill>
                  <a:srgbClr val="187534"/>
                </a:solidFill>
                <a:latin typeface="Arial" panose="020B0604020202020204" pitchFamily="34" charset="0"/>
              </a:rPr>
              <a:t>D21S11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246813" y="1981200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solidFill>
                  <a:srgbClr val="187534"/>
                </a:solidFill>
                <a:latin typeface="Arial" panose="020B0604020202020204" pitchFamily="34" charset="0"/>
              </a:rPr>
              <a:t>D18S51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751013" y="3752850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latin typeface="Arial" panose="020B0604020202020204" pitchFamily="34" charset="0"/>
              </a:rPr>
              <a:t>D5S818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657600" y="37401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latin typeface="Arial" panose="020B0604020202020204" pitchFamily="34" charset="0"/>
              </a:rPr>
              <a:t>D13S317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410200" y="385445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>
                <a:latin typeface="Arial" panose="020B0604020202020204" pitchFamily="34" charset="0"/>
              </a:rPr>
              <a:t>D7S820</a:t>
            </a:r>
          </a:p>
        </p:txBody>
      </p:sp>
    </p:spTree>
    <p:extLst>
      <p:ext uri="{BB962C8B-B14F-4D97-AF65-F5344CB8AC3E}">
        <p14:creationId xmlns:p14="http://schemas.microsoft.com/office/powerpoint/2010/main" val="3277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Nuclear Transplantation</a:t>
            </a:r>
            <a:r>
              <a:rPr lang="en-US" u="sng" dirty="0" smtClean="0"/>
              <a:t>: </a:t>
            </a:r>
            <a:r>
              <a:rPr lang="en-US" dirty="0" smtClean="0"/>
              <a:t>replaces the nucleus of an egg cell or a zygote with a nucleus of an adult somatic cell</a:t>
            </a:r>
          </a:p>
          <a:p>
            <a:pPr lvl="1"/>
            <a:r>
              <a:rPr lang="en-US" dirty="0" smtClean="0"/>
              <a:t>Cells divides </a:t>
            </a:r>
            <a:r>
              <a:rPr lang="en-US" dirty="0" smtClean="0">
                <a:sym typeface="Wingdings" pitchFamily="2" charset="2"/>
              </a:rPr>
              <a:t> creates </a:t>
            </a:r>
            <a:r>
              <a:rPr lang="en-US" dirty="0" err="1" smtClean="0">
                <a:sym typeface="Wingdings" pitchFamily="2" charset="2"/>
              </a:rPr>
              <a:t>blastocyst</a:t>
            </a:r>
            <a:endParaRPr lang="en-US" dirty="0" smtClean="0"/>
          </a:p>
          <a:p>
            <a:r>
              <a:rPr lang="en-US" b="1" u="sng" dirty="0" smtClean="0"/>
              <a:t>Reproductive Cloning</a:t>
            </a:r>
            <a:r>
              <a:rPr lang="en-US" dirty="0" smtClean="0"/>
              <a:t>: If animal is </a:t>
            </a:r>
            <a:r>
              <a:rPr lang="en-US" smtClean="0"/>
              <a:t>a mammal, the </a:t>
            </a:r>
            <a:r>
              <a:rPr lang="en-US" dirty="0" err="1" smtClean="0"/>
              <a:t>blastocyst</a:t>
            </a:r>
            <a:r>
              <a:rPr lang="en-US" dirty="0" smtClean="0"/>
              <a:t> is implanted into uterus for further development</a:t>
            </a:r>
          </a:p>
          <a:p>
            <a:r>
              <a:rPr lang="en-US" b="1" u="sng" dirty="0" smtClean="0"/>
              <a:t>Therapeutic Cloning: </a:t>
            </a:r>
            <a:r>
              <a:rPr lang="en-US" dirty="0" smtClean="0"/>
              <a:t>Produce embryonic stem cells for therapeutic treatments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Cloning</a:t>
            </a:r>
            <a:endParaRPr lang="en-US" sz="6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635691"/>
          </a:xfrm>
        </p:spPr>
        <p:txBody>
          <a:bodyPr>
            <a:noAutofit/>
          </a:bodyPr>
          <a:lstStyle/>
          <a:p>
            <a:r>
              <a:rPr lang="en-US" sz="4800" dirty="0" smtClean="0"/>
              <a:t>Combining genes from different sources into a single DNA molecule</a:t>
            </a:r>
          </a:p>
          <a:p>
            <a:r>
              <a:rPr lang="en-US" sz="4800" dirty="0" smtClean="0"/>
              <a:t>Can use different species</a:t>
            </a:r>
          </a:p>
          <a:p>
            <a:r>
              <a:rPr lang="en-US" sz="4800" dirty="0" smtClean="0"/>
              <a:t>Often uses plasmids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pPr algn="ctr"/>
            <a:r>
              <a:rPr lang="en-US" dirty="0" smtClean="0"/>
              <a:t>Recombinant DNA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direct manipulation of genes for practical purposes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Genetic Engineering </a:t>
            </a:r>
            <a:endParaRPr lang="en-US" sz="6000" u="sn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864291"/>
          </a:xfrm>
        </p:spPr>
        <p:txBody>
          <a:bodyPr>
            <a:noAutofit/>
          </a:bodyPr>
          <a:lstStyle/>
          <a:p>
            <a:r>
              <a:rPr lang="en-US" sz="3600" dirty="0" smtClean="0"/>
              <a:t>1.	Plasmid is isolated</a:t>
            </a:r>
          </a:p>
          <a:p>
            <a:r>
              <a:rPr lang="en-US" sz="3600" dirty="0" smtClean="0"/>
              <a:t>2.	DNA carrying gene of interest is taken from another cell</a:t>
            </a:r>
          </a:p>
          <a:p>
            <a:r>
              <a:rPr lang="en-US" sz="3600" dirty="0" smtClean="0"/>
              <a:t>3.	The piece of DNA containing gene is inserted into a plasmid</a:t>
            </a:r>
          </a:p>
          <a:p>
            <a:r>
              <a:rPr lang="en-US" sz="3600" dirty="0" smtClean="0"/>
              <a:t>4.	Bacteria takes up plasmid through transformation</a:t>
            </a:r>
          </a:p>
          <a:p>
            <a:r>
              <a:rPr lang="en-US" sz="3600" dirty="0" smtClean="0"/>
              <a:t>5.	Bacteria reproduces; forming a clone of cells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Gene Cloning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ImageLibrary8-15\12-DNATechnologyAndHumanGenome\12-03-GeneticEngineering-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2977"/>
            <a:ext cx="7620000" cy="665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E:\ImageLibrary8-15\12-DNATechnologyAndHumanGenome\12-05-L3-GeneCloning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-38528"/>
            <a:ext cx="4114800" cy="6935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DNA from two different sources are combined into the same DNA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/>
              <a:t>Recombinant DNA</a:t>
            </a:r>
            <a:endParaRPr lang="en-US" sz="6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ImageLibrary8-15\12-DNATechnologyAndHumanGenome\12-04-MakingRecombDNA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700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4098" name="Picture 2" descr="E:\ImageLibrary8-15\12-DNATechnologyAndHumanGenome\12-16T-RecombDNAPr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89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>
                <a:solidFill>
                  <a:srgbClr val="000000"/>
                </a:solidFill>
                <a:effectLst/>
              </a:rPr>
              <a:t>Products of Recombinant DNA</a:t>
            </a:r>
          </a:p>
        </p:txBody>
      </p:sp>
      <p:graphicFrame>
        <p:nvGraphicFramePr>
          <p:cNvPr id="14427" name="Group 91"/>
          <p:cNvGraphicFramePr>
            <a:graphicFrameLocks noGrp="1"/>
          </p:cNvGraphicFramePr>
          <p:nvPr>
            <p:ph idx="1"/>
          </p:nvPr>
        </p:nvGraphicFramePr>
        <p:xfrm>
          <a:off x="76200" y="1447800"/>
          <a:ext cx="9067800" cy="4192587"/>
        </p:xfrm>
        <a:graphic>
          <a:graphicData uri="http://schemas.openxmlformats.org/drawingml/2006/table">
            <a:tbl>
              <a:tblPr/>
              <a:tblGrid>
                <a:gridCol w="2209800"/>
                <a:gridCol w="6858000"/>
              </a:tblGrid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Products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Activity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Interferon's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Fight viral infection; boost immune system;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3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Interleukin 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Activate immune system (serious side effects) used in kidney cancer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Tumor necrosis factor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Attacks and kills cancer cells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Erythropoietin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Stimulates red blood cell production (anemia)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Beta-endorphin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Natural morphine to treat pain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2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Vaccines-hepatitis 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Stimulates body's immunity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1"/>
            <a:ext cx="8763000" cy="457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Organisms that have acquired one or more genes </a:t>
            </a:r>
            <a:r>
              <a:rPr lang="en-US" sz="3600" smtClean="0"/>
              <a:t>by artificial </a:t>
            </a:r>
            <a:r>
              <a:rPr lang="en-US" sz="3600" dirty="0" smtClean="0"/>
              <a:t>means rather than by traditional breeding methods</a:t>
            </a:r>
          </a:p>
          <a:p>
            <a:r>
              <a:rPr lang="en-US" sz="3600" dirty="0" smtClean="0"/>
              <a:t>Uses plasmids</a:t>
            </a:r>
          </a:p>
          <a:p>
            <a:r>
              <a:rPr lang="en-US" sz="3600" b="1" u="sng" dirty="0" smtClean="0"/>
              <a:t>Transgenic Organism: </a:t>
            </a:r>
            <a:r>
              <a:rPr lang="en-US" sz="3600" dirty="0" smtClean="0"/>
              <a:t>newly acquired gene is from a new species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algn="ctr"/>
            <a:r>
              <a:rPr lang="en-US" u="sng" dirty="0" smtClean="0"/>
              <a:t>Genetically Modified Organisms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ImageLibrary8-15\12-DNATechnologyAndHumanGenome\12-18A-GenEngPlants-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13" y="1752600"/>
            <a:ext cx="8729987" cy="3895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1722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Golden Rice- GMO Foods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rice β-carotene is present in vegetative (green) tissue but not the grain</a:t>
            </a:r>
          </a:p>
          <a:p>
            <a:pPr eaLnBrk="1" hangingPunct="1">
              <a:defRPr/>
            </a:pPr>
            <a:r>
              <a:rPr lang="en-US" dirty="0" smtClean="0"/>
              <a:t>Introduces β-carotene into the grain and can reduce vitamin A deficiencies*</a:t>
            </a:r>
          </a:p>
          <a:p>
            <a:pPr>
              <a:defRPr/>
            </a:pPr>
            <a:r>
              <a:rPr lang="en-US" sz="2400" dirty="0" smtClean="0"/>
              <a:t>*At least a quarter-billion children worldwide, but mostly in the developing world, have poor diets lacking in vitamin A. According to the </a:t>
            </a:r>
            <a:r>
              <a:rPr lang="en-US" sz="2400" u="sng" dirty="0" smtClean="0">
                <a:hlinkClick r:id="rId2"/>
              </a:rPr>
              <a:t>World Health Organization</a:t>
            </a:r>
            <a:r>
              <a:rPr lang="en-US" sz="2400" dirty="0" smtClean="0"/>
              <a:t>, between </a:t>
            </a:r>
            <a:r>
              <a:rPr lang="en-US" sz="2400" dirty="0" smtClean="0">
                <a:hlinkClick r:id="rId3"/>
              </a:rPr>
              <a:t>250,000 and 500,000</a:t>
            </a:r>
            <a:r>
              <a:rPr lang="en-US" sz="2400" dirty="0" smtClean="0"/>
              <a:t> children go blind every year as a result, with half of those dying within 12 months.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9220" name="Picture 5" descr="http://t1.gstatic.com/images?q=tbn:ANd9GcSosSDj6dfUsABD-_NjAigs58AcoXEtetNIlY7JI7iB8reCLrq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8000" u="sng" dirty="0" smtClean="0"/>
              <a:t>Restriction Enzymes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smtClean="0"/>
              <a:t>Molecular scalpels used to cut DNA in a precise and predictable manner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400" smtClean="0"/>
              <a:t>Breaks the phosphodiester bonds that hold nucleotides together</a:t>
            </a:r>
          </a:p>
        </p:txBody>
      </p:sp>
    </p:spTree>
    <p:extLst>
      <p:ext uri="{BB962C8B-B14F-4D97-AF65-F5344CB8AC3E}">
        <p14:creationId xmlns:p14="http://schemas.microsoft.com/office/powerpoint/2010/main" val="152267133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reation of Golden 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33400"/>
            <a:ext cx="881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686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Roundup Ready soybeans &amp; cocaine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10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Roundup is a </a:t>
            </a:r>
            <a:r>
              <a:rPr lang="en-US" dirty="0" err="1" smtClean="0"/>
              <a:t>glyphosate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Herbicide</a:t>
            </a:r>
          </a:p>
          <a:p>
            <a:pPr eaLnBrk="1" hangingPunct="1">
              <a:defRPr/>
            </a:pPr>
            <a:r>
              <a:rPr lang="en-US" dirty="0" smtClean="0"/>
              <a:t>Roundup ready plants can survive being sprayed</a:t>
            </a:r>
          </a:p>
          <a:p>
            <a:pPr eaLnBrk="1" hangingPunct="1">
              <a:defRPr/>
            </a:pPr>
            <a:r>
              <a:rPr lang="en-US" dirty="0" smtClean="0"/>
              <a:t>Drug lords in Columbia have created Roundup ready coca plants</a:t>
            </a:r>
          </a:p>
        </p:txBody>
      </p:sp>
      <p:pic>
        <p:nvPicPr>
          <p:cNvPr id="11268" name="Picture 5" descr="http://t0.gstatic.com/images?q=tbn:ANd9GcRRsFSW4dgNXI7Ewlz57MbrBc9tmlihhW_bOyLFDeMLnFAdJxPY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6623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2" name="Picture 5" descr="K293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Knockout Mice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7912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/>
              <a:t>Genetically engineered to have genes made inoperable</a:t>
            </a:r>
          </a:p>
          <a:p>
            <a:pPr eaLnBrk="1" hangingPunct="1">
              <a:defRPr/>
            </a:pPr>
            <a:r>
              <a:rPr lang="en-US" smtClean="0"/>
              <a:t>By knocking out a gene you can figure out what the gene does</a:t>
            </a:r>
          </a:p>
          <a:p>
            <a:pPr eaLnBrk="1" hangingPunct="1">
              <a:defRPr/>
            </a:pPr>
            <a:r>
              <a:rPr lang="en-US" smtClean="0"/>
              <a:t>Used in the study of </a:t>
            </a:r>
            <a:r>
              <a:rPr lang="en-US" smtClean="0">
                <a:effectLst/>
              </a:rPr>
              <a:t>cancer, obesity, heart disease, diabetes, arthritis, substance abuse, anxiety, aging and Parkinson's disease </a:t>
            </a:r>
          </a:p>
        </p:txBody>
      </p:sp>
      <p:pic>
        <p:nvPicPr>
          <p:cNvPr id="15364" name="Picture 5" descr="knockout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905000"/>
            <a:ext cx="25241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does it work: A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8" name="Picture 8" descr="General strategy for gene targeting in m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9"/>
          <a:stretch>
            <a:fillRect/>
          </a:stretch>
        </p:blipFill>
        <p:spPr bwMode="auto">
          <a:xfrm>
            <a:off x="0" y="1524000"/>
            <a:ext cx="9144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eneral strategy for gene targeting in mice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32640" r="4988" b="3226"/>
          <a:stretch>
            <a:fillRect/>
          </a:stretch>
        </p:blipFill>
        <p:spPr>
          <a:xfrm>
            <a:off x="1600200" y="152400"/>
            <a:ext cx="5486400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Limitations of Knockouts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~15% of gene knockouts are developmentally lethal</a:t>
            </a:r>
          </a:p>
          <a:p>
            <a:pPr eaLnBrk="1" hangingPunct="1">
              <a:defRPr/>
            </a:pPr>
            <a:r>
              <a:rPr lang="en-US" dirty="0" smtClean="0"/>
              <a:t>Knockout mouse can not survive as an adult </a:t>
            </a:r>
          </a:p>
          <a:p>
            <a:pPr eaLnBrk="1" hangingPunct="1">
              <a:defRPr/>
            </a:pPr>
            <a:r>
              <a:rPr lang="en-US" dirty="0" smtClean="0"/>
              <a:t>Some loci are very difficult to knock out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18436" name="Picture 5" descr="09no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67250"/>
            <a:ext cx="1809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1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DNA chips, Genome chips</a:t>
            </a:r>
          </a:p>
          <a:p>
            <a:r>
              <a:rPr lang="en-US" sz="4400" dirty="0" smtClean="0"/>
              <a:t>Contains microscopic amounts of DNA sequences fixed into a small glass side or silicon chip</a:t>
            </a:r>
          </a:p>
          <a:p>
            <a:r>
              <a:rPr lang="en-US" sz="4400" dirty="0" smtClean="0"/>
              <a:t>Can tell you what genes are turned on in a specific cell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Microarrays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Compares human genome to the genome of other organisms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Genomics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864291"/>
          </a:xfrm>
        </p:spPr>
        <p:txBody>
          <a:bodyPr>
            <a:noAutofit/>
          </a:bodyPr>
          <a:lstStyle/>
          <a:p>
            <a:r>
              <a:rPr lang="en-US" sz="4800" dirty="0" smtClean="0"/>
              <a:t>Study of structure, function, and interaction of cellular proteins</a:t>
            </a:r>
          </a:p>
          <a:p>
            <a:endParaRPr lang="en-US" sz="4800" dirty="0"/>
          </a:p>
          <a:p>
            <a:r>
              <a:rPr lang="en-US" sz="4800" b="1" u="sng" dirty="0" smtClean="0"/>
              <a:t>Proteome –</a:t>
            </a:r>
            <a:r>
              <a:rPr lang="en-US" sz="4800" dirty="0" smtClean="0"/>
              <a:t> entire collection of a species proteins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5" descr="img00010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9600"/>
            <a:ext cx="7772400" cy="6069013"/>
          </a:xfrm>
        </p:spPr>
      </p:pic>
    </p:spTree>
    <p:extLst>
      <p:ext uri="{BB962C8B-B14F-4D97-AF65-F5344CB8AC3E}">
        <p14:creationId xmlns:p14="http://schemas.microsoft.com/office/powerpoint/2010/main" val="41595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Application of computer technologies, special developed software, and statistical techniques to study biological  information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 u="sng" dirty="0" smtClean="0"/>
              <a:t>Restriction Enzymes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dirty="0" smtClean="0"/>
              <a:t>Two 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5400" dirty="0" err="1" smtClean="0"/>
              <a:t>Endonucleases:Cut</a:t>
            </a:r>
            <a:r>
              <a:rPr lang="en-US" altLang="en-US" sz="5400" dirty="0" smtClean="0"/>
              <a:t> DNA in internal 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5400" dirty="0" smtClean="0"/>
              <a:t>Exonucleases: Cut DNA at the ends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04162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8153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u="sng" smtClean="0"/>
              <a:t>Restriction Enzymes Examples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24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800" dirty="0" err="1" smtClean="0"/>
              <a:t>EcoRI</a:t>
            </a:r>
            <a:endParaRPr lang="en-US" altLang="en-US" sz="4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E: genus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co: species coli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R: strain RY13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I: first endonuclease isolated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dirty="0" err="1" smtClean="0"/>
              <a:t>BamHI</a:t>
            </a:r>
            <a:endParaRPr lang="en-US" altLang="en-US" sz="4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800" dirty="0" err="1" smtClean="0"/>
              <a:t>HindIII</a:t>
            </a:r>
            <a:endParaRPr lang="en-US" altLang="en-US" sz="4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8017864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5" descr="ecoR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96975"/>
            <a:ext cx="7924800" cy="5661025"/>
          </a:xfrm>
          <a:noFill/>
        </p:spPr>
      </p:pic>
      <p:sp>
        <p:nvSpPr>
          <p:cNvPr id="8196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7696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EcoR1</a:t>
            </a:r>
          </a:p>
        </p:txBody>
      </p:sp>
    </p:spTree>
    <p:extLst>
      <p:ext uri="{BB962C8B-B14F-4D97-AF65-F5344CB8AC3E}">
        <p14:creationId xmlns:p14="http://schemas.microsoft.com/office/powerpoint/2010/main" val="40729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8000" b="1" u="sng" smtClean="0"/>
              <a:t>Palindrome Sites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smtClean="0"/>
              <a:t>Place where the restriction enzymes will cut the DNA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400" smtClean="0"/>
              <a:t>Symmetrical nucleotide sequences between the two strands of DNA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smtClean="0"/>
              <a:t>GAATTC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smtClean="0"/>
              <a:t>CTTAAG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400" smtClean="0"/>
          </a:p>
        </p:txBody>
      </p:sp>
    </p:spTree>
    <p:extLst>
      <p:ext uri="{BB962C8B-B14F-4D97-AF65-F5344CB8AC3E}">
        <p14:creationId xmlns:p14="http://schemas.microsoft.com/office/powerpoint/2010/main" val="84833305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639</TotalTime>
  <Words>853</Words>
  <Application>Microsoft Office PowerPoint</Application>
  <PresentationFormat>On-screen Show (4:3)</PresentationFormat>
  <Paragraphs>132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Arial Black</vt:lpstr>
      <vt:lpstr>Calibri</vt:lpstr>
      <vt:lpstr>Lucida Sans Unicode</vt:lpstr>
      <vt:lpstr>Monotype Sorts</vt:lpstr>
      <vt:lpstr>Tahoma</vt:lpstr>
      <vt:lpstr>Verdana</vt:lpstr>
      <vt:lpstr>Wingdings</vt:lpstr>
      <vt:lpstr>Wingdings 2</vt:lpstr>
      <vt:lpstr>Wingdings 3</vt:lpstr>
      <vt:lpstr>Concourse</vt:lpstr>
      <vt:lpstr>WordPerfect 12 Document</vt:lpstr>
      <vt:lpstr>PowerPoint Presentation</vt:lpstr>
      <vt:lpstr>Biotechnology</vt:lpstr>
      <vt:lpstr>Genetic Engineering </vt:lpstr>
      <vt:lpstr>Restriction Enzymes</vt:lpstr>
      <vt:lpstr>PowerPoint Presentation</vt:lpstr>
      <vt:lpstr>Restriction Enzymes</vt:lpstr>
      <vt:lpstr>Restriction Enzymes Examples</vt:lpstr>
      <vt:lpstr>PowerPoint Presentation</vt:lpstr>
      <vt:lpstr>Palindrome Sites</vt:lpstr>
      <vt:lpstr>Restriction Sites</vt:lpstr>
      <vt:lpstr>PowerPoint Presentation</vt:lpstr>
      <vt:lpstr>PowerPoint Presentation</vt:lpstr>
      <vt:lpstr>Gel Electrophoresis</vt:lpstr>
      <vt:lpstr>PowerPoint Presentation</vt:lpstr>
      <vt:lpstr>PowerPoint Presentation</vt:lpstr>
      <vt:lpstr>PowerPoint Presentation</vt:lpstr>
      <vt:lpstr>RFLP</vt:lpstr>
      <vt:lpstr>PowerPoint Presentation</vt:lpstr>
      <vt:lpstr>PowerPoint Presentation</vt:lpstr>
      <vt:lpstr>PCR</vt:lpstr>
      <vt:lpstr>PowerPoint Presentation</vt:lpstr>
      <vt:lpstr>Short Tandem Repeats (STR)</vt:lpstr>
      <vt:lpstr>Short Tandem Repeats (STR)</vt:lpstr>
      <vt:lpstr>PowerPoint Presentation</vt:lpstr>
      <vt:lpstr>Short Tandem Repeats (STR) Procedure</vt:lpstr>
      <vt:lpstr>Short Tandem Repeats (STR)</vt:lpstr>
      <vt:lpstr>PowerPoint Presentation</vt:lpstr>
      <vt:lpstr>Cloning</vt:lpstr>
      <vt:lpstr>Recombinant DNA Technology</vt:lpstr>
      <vt:lpstr>Gene Cloning</vt:lpstr>
      <vt:lpstr>PowerPoint Presentation</vt:lpstr>
      <vt:lpstr>PowerPoint Presentation</vt:lpstr>
      <vt:lpstr>Recombinant DNA</vt:lpstr>
      <vt:lpstr>PowerPoint Presentation</vt:lpstr>
      <vt:lpstr>`</vt:lpstr>
      <vt:lpstr>Products of Recombinant DNA</vt:lpstr>
      <vt:lpstr>Genetically Modified Organisms</vt:lpstr>
      <vt:lpstr>PowerPoint Presentation</vt:lpstr>
      <vt:lpstr>Golden Rice- GMO Foods</vt:lpstr>
      <vt:lpstr>PowerPoint Presentation</vt:lpstr>
      <vt:lpstr>Roundup Ready soybeans &amp; cocaine </vt:lpstr>
      <vt:lpstr>PowerPoint Presentation</vt:lpstr>
      <vt:lpstr>Knockout Mice</vt:lpstr>
      <vt:lpstr>How does it work: A</vt:lpstr>
      <vt:lpstr>PowerPoint Presentation</vt:lpstr>
      <vt:lpstr>Limitations of Knockouts</vt:lpstr>
      <vt:lpstr>DNA Microarrays</vt:lpstr>
      <vt:lpstr>Comparative Genomics</vt:lpstr>
      <vt:lpstr>Proteomics</vt:lpstr>
      <vt:lpstr>Bioinformatics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Hance, Laurie</dc:creator>
  <cp:lastModifiedBy>Hance, Laurie</cp:lastModifiedBy>
  <cp:revision>22</cp:revision>
  <cp:lastPrinted>2015-12-01T16:03:40Z</cp:lastPrinted>
  <dcterms:created xsi:type="dcterms:W3CDTF">2010-12-01T19:47:38Z</dcterms:created>
  <dcterms:modified xsi:type="dcterms:W3CDTF">2015-12-01T19:20:27Z</dcterms:modified>
</cp:coreProperties>
</file>